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5143500" cx="9144000"/>
  <p:notesSz cx="6858000" cy="9144000"/>
  <p:embeddedFontLst>
    <p:embeddedFont>
      <p:font typeface="Roboto"/>
      <p:regular r:id="rId35"/>
      <p:bold r:id="rId36"/>
      <p:italic r:id="rId37"/>
      <p:boldItalic r:id="rId38"/>
    </p:embeddedFont>
    <p:embeddedFont>
      <p:font typeface="Nunito"/>
      <p:regular r:id="rId39"/>
      <p:bold r:id="rId40"/>
      <p:italic r:id="rId41"/>
      <p:boldItalic r:id="rId42"/>
    </p:embeddedFont>
    <p:embeddedFont>
      <p:font typeface="Montserrat"/>
      <p:regular r:id="rId43"/>
      <p:bold r:id="rId44"/>
      <p:italic r:id="rId45"/>
      <p:boldItalic r:id="rId46"/>
    </p:embeddedFont>
    <p:embeddedFont>
      <p:font typeface="Lato"/>
      <p:regular r:id="rId47"/>
      <p:bold r:id="rId48"/>
      <p:italic r:id="rId49"/>
      <p:boldItalic r:id="rId50"/>
    </p:embeddedFont>
    <p:embeddedFont>
      <p:font typeface="Open Sans"/>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4178104-6E8D-40EC-BBD5-FEDDCA300210}">
  <a:tblStyle styleId="{A4178104-6E8D-40EC-BBD5-FEDDCA30021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bold.fntdata"/><Relationship Id="rId42" Type="http://schemas.openxmlformats.org/officeDocument/2006/relationships/font" Target="fonts/Nunito-boldItalic.fntdata"/><Relationship Id="rId41" Type="http://schemas.openxmlformats.org/officeDocument/2006/relationships/font" Target="fonts/Nunito-italic.fntdata"/><Relationship Id="rId44" Type="http://schemas.openxmlformats.org/officeDocument/2006/relationships/font" Target="fonts/Montserrat-bold.fntdata"/><Relationship Id="rId43" Type="http://schemas.openxmlformats.org/officeDocument/2006/relationships/font" Target="fonts/Montserrat-regular.fntdata"/><Relationship Id="rId46" Type="http://schemas.openxmlformats.org/officeDocument/2006/relationships/font" Target="fonts/Montserrat-boldItalic.fntdata"/><Relationship Id="rId45"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bold.fntdata"/><Relationship Id="rId47" Type="http://schemas.openxmlformats.org/officeDocument/2006/relationships/font" Target="fonts/Lato-regular.fntdata"/><Relationship Id="rId49"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Roboto-regular.fntdata"/><Relationship Id="rId34" Type="http://schemas.openxmlformats.org/officeDocument/2006/relationships/slide" Target="slides/slide28.xml"/><Relationship Id="rId37" Type="http://schemas.openxmlformats.org/officeDocument/2006/relationships/font" Target="fonts/Roboto-italic.fntdata"/><Relationship Id="rId36" Type="http://schemas.openxmlformats.org/officeDocument/2006/relationships/font" Target="fonts/Roboto-bold.fntdata"/><Relationship Id="rId39" Type="http://schemas.openxmlformats.org/officeDocument/2006/relationships/font" Target="fonts/Nunito-regular.fntdata"/><Relationship Id="rId38" Type="http://schemas.openxmlformats.org/officeDocument/2006/relationships/font" Target="fonts/Robot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penSans-regular.fntdata"/><Relationship Id="rId50" Type="http://schemas.openxmlformats.org/officeDocument/2006/relationships/font" Target="fonts/Lato-boldItalic.fntdata"/><Relationship Id="rId53" Type="http://schemas.openxmlformats.org/officeDocument/2006/relationships/font" Target="fonts/OpenSans-italic.fntdata"/><Relationship Id="rId52" Type="http://schemas.openxmlformats.org/officeDocument/2006/relationships/font" Target="fonts/OpenSans-bold.fntdata"/><Relationship Id="rId11" Type="http://schemas.openxmlformats.org/officeDocument/2006/relationships/slide" Target="slides/slide5.xml"/><Relationship Id="rId10" Type="http://schemas.openxmlformats.org/officeDocument/2006/relationships/slide" Target="slides/slide4.xml"/><Relationship Id="rId54" Type="http://schemas.openxmlformats.org/officeDocument/2006/relationships/font" Target="fonts/OpenSans-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jpg>
</file>

<file path=ppt/media/image14.png>
</file>

<file path=ppt/media/image15.png>
</file>

<file path=ppt/media/image16.png>
</file>

<file path=ppt/media/image2.jpg>
</file>

<file path=ppt/media/image3.jpg>
</file>

<file path=ppt/media/image4.jpg>
</file>

<file path=ppt/media/image5.jpg>
</file>

<file path=ppt/media/image6.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4a934b903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4a934b903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4b2518211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4b2518211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4b25182111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4b25182111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4a934b903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4a934b903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4a934b9034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4a934b9034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4a934b9034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4a934b9034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4b25182111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4b25182111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4b25182111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4b25182111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4b25182111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4b25182111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4b25182111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4b25182111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57a3a9a5e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57a3a9a5e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57a3a9a5e8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57a3a9a5e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57a3a9a5e8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57a3a9a5e8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57a3a9a5e8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57a3a9a5e8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57a3a9a5e8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57a3a9a5e8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4a934b903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4a934b903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57a3a9a5e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57a3a9a5e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4b4fc506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4b4fc506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2.jpg"/><Relationship Id="rId4" Type="http://schemas.openxmlformats.org/officeDocument/2006/relationships/image" Target="../media/image5.jpg"/><Relationship Id="rId5" Type="http://schemas.openxmlformats.org/officeDocument/2006/relationships/image" Target="../media/image4.jpg"/><Relationship Id="rId6" Type="http://schemas.openxmlformats.org/officeDocument/2006/relationships/image" Target="../media/image2.jpg"/><Relationship Id="rId7"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17"/>
          <p:cNvPicPr preferRelativeResize="0"/>
          <p:nvPr/>
        </p:nvPicPr>
        <p:blipFill>
          <a:blip r:embed="rId3">
            <a:alphaModFix/>
          </a:blip>
          <a:stretch>
            <a:fillRect/>
          </a:stretch>
        </p:blipFill>
        <p:spPr>
          <a:xfrm>
            <a:off x="4126700" y="108550"/>
            <a:ext cx="1693575" cy="1248550"/>
          </a:xfrm>
          <a:prstGeom prst="rect">
            <a:avLst/>
          </a:prstGeom>
          <a:noFill/>
          <a:ln>
            <a:noFill/>
          </a:ln>
        </p:spPr>
      </p:pic>
      <p:sp>
        <p:nvSpPr>
          <p:cNvPr id="229" name="Google Shape;229;p17"/>
          <p:cNvSpPr txBox="1"/>
          <p:nvPr/>
        </p:nvSpPr>
        <p:spPr>
          <a:xfrm>
            <a:off x="2157375" y="1435950"/>
            <a:ext cx="58764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Department of ELectronics of and Telecommunication</a:t>
            </a:r>
            <a:endParaRPr>
              <a:solidFill>
                <a:schemeClr val="lt1"/>
              </a:solidFill>
              <a:latin typeface="Lato"/>
              <a:ea typeface="Lato"/>
              <a:cs typeface="Lato"/>
              <a:sym typeface="Lato"/>
            </a:endParaRPr>
          </a:p>
          <a:p>
            <a:pPr indent="0" lvl="0" marL="0" rtl="0" algn="ctr">
              <a:spcBef>
                <a:spcPts val="0"/>
              </a:spcBef>
              <a:spcAft>
                <a:spcPts val="0"/>
              </a:spcAft>
              <a:buNone/>
            </a:pPr>
            <a:r>
              <a:rPr lang="en-GB">
                <a:solidFill>
                  <a:schemeClr val="lt1"/>
                </a:solidFill>
                <a:latin typeface="Lato"/>
                <a:ea typeface="Lato"/>
                <a:cs typeface="Lato"/>
                <a:sym typeface="Lato"/>
              </a:rPr>
              <a:t>Dayananda Sagar College of Engineering.</a:t>
            </a:r>
            <a:endParaRPr>
              <a:solidFill>
                <a:schemeClr val="lt1"/>
              </a:solidFill>
              <a:latin typeface="Lato"/>
              <a:ea typeface="Lato"/>
              <a:cs typeface="Lato"/>
              <a:sym typeface="Lato"/>
            </a:endParaRPr>
          </a:p>
          <a:p>
            <a:pPr indent="0" lvl="0" marL="0" rtl="0" algn="ctr">
              <a:spcBef>
                <a:spcPts val="0"/>
              </a:spcBef>
              <a:spcAft>
                <a:spcPts val="0"/>
              </a:spcAft>
              <a:buNone/>
            </a:pPr>
            <a:r>
              <a:rPr lang="en-GB">
                <a:solidFill>
                  <a:schemeClr val="lt1"/>
                </a:solidFill>
                <a:latin typeface="Lato"/>
                <a:ea typeface="Lato"/>
                <a:cs typeface="Lato"/>
                <a:sym typeface="Lato"/>
              </a:rPr>
              <a:t>2023-24</a:t>
            </a:r>
            <a:endParaRPr>
              <a:solidFill>
                <a:schemeClr val="lt1"/>
              </a:solidFill>
              <a:latin typeface="Lato"/>
              <a:ea typeface="Lato"/>
              <a:cs typeface="Lato"/>
              <a:sym typeface="Lato"/>
            </a:endParaRPr>
          </a:p>
        </p:txBody>
      </p:sp>
      <p:sp>
        <p:nvSpPr>
          <p:cNvPr id="230" name="Google Shape;230;p17"/>
          <p:cNvSpPr txBox="1"/>
          <p:nvPr/>
        </p:nvSpPr>
        <p:spPr>
          <a:xfrm>
            <a:off x="976925" y="2346100"/>
            <a:ext cx="67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31" name="Google Shape;231;p17"/>
          <p:cNvSpPr txBox="1"/>
          <p:nvPr>
            <p:ph idx="4294967295" type="ctrTitle"/>
          </p:nvPr>
        </p:nvSpPr>
        <p:spPr>
          <a:xfrm>
            <a:off x="529650" y="2267250"/>
            <a:ext cx="8214300" cy="26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r>
              <a:rPr b="1" lang="en-GB"/>
              <a:t>  </a:t>
            </a:r>
            <a:r>
              <a:rPr b="1" lang="en-GB"/>
              <a:t>Air Quality Control Using Arduino</a:t>
            </a:r>
            <a:endParaRPr b="1"/>
          </a:p>
        </p:txBody>
      </p:sp>
      <p:sp>
        <p:nvSpPr>
          <p:cNvPr id="232" name="Google Shape;232;p17"/>
          <p:cNvSpPr txBox="1"/>
          <p:nvPr>
            <p:ph idx="4294967295" type="subTitle"/>
          </p:nvPr>
        </p:nvSpPr>
        <p:spPr>
          <a:xfrm>
            <a:off x="5531900" y="2871525"/>
            <a:ext cx="3519600" cy="2271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By-Sri Sumukha (1DS20ET058)</a:t>
            </a:r>
            <a:endParaRPr/>
          </a:p>
          <a:p>
            <a:pPr indent="0" lvl="0" marL="0" rtl="0" algn="l">
              <a:lnSpc>
                <a:spcPct val="115000"/>
              </a:lnSpc>
              <a:spcBef>
                <a:spcPts val="1600"/>
              </a:spcBef>
              <a:spcAft>
                <a:spcPts val="0"/>
              </a:spcAft>
              <a:buNone/>
            </a:pPr>
            <a:r>
              <a:rPr lang="en-GB"/>
              <a:t>       Manoj Shastri(1DS20ET044)</a:t>
            </a:r>
            <a:endParaRPr/>
          </a:p>
          <a:p>
            <a:pPr indent="0" lvl="0" marL="0" rtl="0" algn="l">
              <a:lnSpc>
                <a:spcPct val="115000"/>
              </a:lnSpc>
              <a:spcBef>
                <a:spcPts val="1600"/>
              </a:spcBef>
              <a:spcAft>
                <a:spcPts val="0"/>
              </a:spcAft>
              <a:buNone/>
            </a:pPr>
            <a:r>
              <a:rPr lang="en-GB"/>
              <a:t>      Praveen Raj(1DS20ET051)</a:t>
            </a:r>
            <a:endParaRPr/>
          </a:p>
          <a:p>
            <a:pPr indent="0" lvl="0" marL="0" rtl="0" algn="l">
              <a:lnSpc>
                <a:spcPct val="115000"/>
              </a:lnSpc>
              <a:spcBef>
                <a:spcPts val="1600"/>
              </a:spcBef>
              <a:spcAft>
                <a:spcPts val="0"/>
              </a:spcAft>
              <a:buNone/>
            </a:pPr>
            <a:r>
              <a:rPr lang="en-GB"/>
              <a:t>      Nasir Kha</a:t>
            </a:r>
            <a:r>
              <a:rPr lang="en-GB"/>
              <a:t>n(1DS20ET047)</a:t>
            </a:r>
            <a:endParaRPr/>
          </a:p>
          <a:p>
            <a:pPr indent="0" lvl="0" marL="0" rtl="0" algn="l">
              <a:lnSpc>
                <a:spcPct val="115000"/>
              </a:lnSpc>
              <a:spcBef>
                <a:spcPts val="1600"/>
              </a:spcBef>
              <a:spcAft>
                <a:spcPts val="0"/>
              </a:spcAft>
              <a:buNone/>
            </a:pPr>
            <a:r>
              <a:rPr lang="en-GB"/>
              <a:t>      </a:t>
            </a:r>
            <a:r>
              <a:rPr b="1" lang="en-GB"/>
              <a:t>Project Guide:Dr.GanashreeTS                       (Associate Professor)</a:t>
            </a:r>
            <a:endParaRPr b="1"/>
          </a:p>
          <a:p>
            <a:pPr indent="0" lvl="0" marL="0" rtl="0" algn="l">
              <a:lnSpc>
                <a:spcPct val="115000"/>
              </a:lnSpc>
              <a:spcBef>
                <a:spcPts val="16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6"/>
          <p:cNvSpPr txBox="1"/>
          <p:nvPr>
            <p:ph type="title"/>
          </p:nvPr>
        </p:nvSpPr>
        <p:spPr>
          <a:xfrm>
            <a:off x="895775" y="1381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Arduino UNO R3</a:t>
            </a:r>
            <a:endParaRPr b="1"/>
          </a:p>
        </p:txBody>
      </p:sp>
      <p:sp>
        <p:nvSpPr>
          <p:cNvPr id="295" name="Google Shape;295;p26"/>
          <p:cNvSpPr txBox="1"/>
          <p:nvPr/>
        </p:nvSpPr>
        <p:spPr>
          <a:xfrm>
            <a:off x="895775" y="4324575"/>
            <a:ext cx="21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Arduino  UNO R3</a:t>
            </a:r>
            <a:endParaRPr>
              <a:solidFill>
                <a:schemeClr val="lt1"/>
              </a:solidFill>
              <a:latin typeface="Lato"/>
              <a:ea typeface="Lato"/>
              <a:cs typeface="Lato"/>
              <a:sym typeface="Lato"/>
            </a:endParaRPr>
          </a:p>
        </p:txBody>
      </p:sp>
      <p:sp>
        <p:nvSpPr>
          <p:cNvPr id="296" name="Google Shape;296;p26"/>
          <p:cNvSpPr txBox="1"/>
          <p:nvPr/>
        </p:nvSpPr>
        <p:spPr>
          <a:xfrm>
            <a:off x="2429775" y="3739300"/>
            <a:ext cx="1642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297" name="Google Shape;297;p26"/>
          <p:cNvSpPr txBox="1"/>
          <p:nvPr/>
        </p:nvSpPr>
        <p:spPr>
          <a:xfrm>
            <a:off x="5835925" y="2108175"/>
            <a:ext cx="154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298" name="Google Shape;298;p26"/>
          <p:cNvSpPr txBox="1"/>
          <p:nvPr/>
        </p:nvSpPr>
        <p:spPr>
          <a:xfrm>
            <a:off x="6563475" y="3755075"/>
            <a:ext cx="173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299" name="Google Shape;299;p26"/>
          <p:cNvSpPr txBox="1"/>
          <p:nvPr/>
        </p:nvSpPr>
        <p:spPr>
          <a:xfrm>
            <a:off x="4717500" y="1427688"/>
            <a:ext cx="4256100" cy="1847100"/>
          </a:xfrm>
          <a:prstGeom prst="rect">
            <a:avLst/>
          </a:prstGeom>
          <a:noFill/>
          <a:ln>
            <a:noFill/>
          </a:ln>
        </p:spPr>
        <p:txBody>
          <a:bodyPr anchorCtr="0" anchor="t" bIns="91425" lIns="91425" spcFirstLastPara="1" rIns="91425" wrap="square" tIns="91425">
            <a:spAutoFit/>
          </a:bodyPr>
          <a:lstStyle/>
          <a:p>
            <a:pPr indent="-228600" lvl="0" marL="457200" rtl="0" algn="l">
              <a:spcBef>
                <a:spcPts val="0"/>
              </a:spcBef>
              <a:spcAft>
                <a:spcPts val="0"/>
              </a:spcAft>
              <a:buFont typeface="Lato"/>
              <a:buNone/>
            </a:pPr>
            <a:r>
              <a:rPr lang="en-GB" sz="1200">
                <a:solidFill>
                  <a:schemeClr val="lt1"/>
                </a:solidFill>
                <a:latin typeface="Open Sans"/>
                <a:ea typeface="Open Sans"/>
                <a:cs typeface="Open Sans"/>
                <a:sym typeface="Open Sans"/>
              </a:rPr>
              <a:t>     Arduino UNO is a microcontroller board based on the </a:t>
            </a:r>
            <a:r>
              <a:rPr b="1" lang="en-GB" sz="1200">
                <a:solidFill>
                  <a:schemeClr val="lt1"/>
                </a:solidFill>
                <a:latin typeface="Open Sans"/>
                <a:ea typeface="Open Sans"/>
                <a:cs typeface="Open Sans"/>
                <a:sym typeface="Open Sans"/>
              </a:rPr>
              <a:t>ATmega328P</a:t>
            </a:r>
            <a:r>
              <a:rPr lang="en-GB" sz="1200">
                <a:solidFill>
                  <a:schemeClr val="lt1"/>
                </a:solidFill>
                <a:latin typeface="Open Sans"/>
                <a:ea typeface="Open Sans"/>
                <a:cs typeface="Open Sans"/>
                <a:sym typeface="Open Sans"/>
              </a:rPr>
              <a:t>. It has 14 digital input/output pins (of which 6 can be used as PWM outputs), 6 analog inputs  a 16 MHz ceramic resonator, a USB connection, a power jack, an ICSP header and a reset button. It contains everything needed to support the microcontroller; simply connect it to a computer with a USB cable or power it with a AC-to-DC adapter or battery to get started.</a:t>
            </a:r>
            <a:endParaRPr>
              <a:solidFill>
                <a:schemeClr val="lt1"/>
              </a:solidFill>
              <a:latin typeface="Lato"/>
              <a:ea typeface="Lato"/>
              <a:cs typeface="Lato"/>
              <a:sym typeface="Lato"/>
            </a:endParaRPr>
          </a:p>
        </p:txBody>
      </p:sp>
      <p:pic>
        <p:nvPicPr>
          <p:cNvPr id="300" name="Google Shape;300;p26"/>
          <p:cNvPicPr preferRelativeResize="0"/>
          <p:nvPr/>
        </p:nvPicPr>
        <p:blipFill>
          <a:blip r:embed="rId3">
            <a:alphaModFix/>
          </a:blip>
          <a:stretch>
            <a:fillRect/>
          </a:stretch>
        </p:blipFill>
        <p:spPr>
          <a:xfrm>
            <a:off x="300625" y="1205200"/>
            <a:ext cx="4675524" cy="28691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7"/>
          <p:cNvSpPr txBox="1"/>
          <p:nvPr>
            <p:ph type="title"/>
          </p:nvPr>
        </p:nvSpPr>
        <p:spPr>
          <a:xfrm>
            <a:off x="895775" y="1381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Arduino UNO R3</a:t>
            </a:r>
            <a:endParaRPr b="1"/>
          </a:p>
        </p:txBody>
      </p:sp>
      <p:sp>
        <p:nvSpPr>
          <p:cNvPr id="306" name="Google Shape;306;p27"/>
          <p:cNvSpPr txBox="1"/>
          <p:nvPr/>
        </p:nvSpPr>
        <p:spPr>
          <a:xfrm>
            <a:off x="2429775" y="3739300"/>
            <a:ext cx="1642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307" name="Google Shape;307;p27"/>
          <p:cNvSpPr txBox="1"/>
          <p:nvPr/>
        </p:nvSpPr>
        <p:spPr>
          <a:xfrm>
            <a:off x="5835925" y="2108175"/>
            <a:ext cx="154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308" name="Google Shape;308;p27"/>
          <p:cNvSpPr txBox="1"/>
          <p:nvPr/>
        </p:nvSpPr>
        <p:spPr>
          <a:xfrm>
            <a:off x="6563475" y="3755075"/>
            <a:ext cx="173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309" name="Google Shape;309;p27"/>
          <p:cNvSpPr txBox="1"/>
          <p:nvPr/>
        </p:nvSpPr>
        <p:spPr>
          <a:xfrm>
            <a:off x="4717500" y="1427688"/>
            <a:ext cx="4256100" cy="369300"/>
          </a:xfrm>
          <a:prstGeom prst="rect">
            <a:avLst/>
          </a:prstGeom>
          <a:noFill/>
          <a:ln>
            <a:noFill/>
          </a:ln>
        </p:spPr>
        <p:txBody>
          <a:bodyPr anchorCtr="0" anchor="t" bIns="91425" lIns="91425" spcFirstLastPara="1" rIns="91425" wrap="square" tIns="91425">
            <a:spAutoFit/>
          </a:bodyPr>
          <a:lstStyle/>
          <a:p>
            <a:pPr indent="-228600" lvl="0" marL="457200" rtl="0" algn="l">
              <a:spcBef>
                <a:spcPts val="0"/>
              </a:spcBef>
              <a:spcAft>
                <a:spcPts val="0"/>
              </a:spcAft>
              <a:buFont typeface="Lato"/>
              <a:buNone/>
            </a:pPr>
            <a:r>
              <a:rPr lang="en-GB" sz="1200">
                <a:solidFill>
                  <a:schemeClr val="lt1"/>
                </a:solidFill>
                <a:latin typeface="Open Sans"/>
                <a:ea typeface="Open Sans"/>
                <a:cs typeface="Open Sans"/>
                <a:sym typeface="Open Sans"/>
              </a:rPr>
              <a:t>   </a:t>
            </a:r>
            <a:endParaRPr>
              <a:solidFill>
                <a:schemeClr val="lt1"/>
              </a:solidFill>
              <a:latin typeface="Lato"/>
              <a:ea typeface="Lato"/>
              <a:cs typeface="Lato"/>
              <a:sym typeface="Lato"/>
            </a:endParaRPr>
          </a:p>
        </p:txBody>
      </p:sp>
      <p:sp>
        <p:nvSpPr>
          <p:cNvPr id="310" name="Google Shape;310;p27"/>
          <p:cNvSpPr txBox="1"/>
          <p:nvPr/>
        </p:nvSpPr>
        <p:spPr>
          <a:xfrm>
            <a:off x="94675" y="1270050"/>
            <a:ext cx="8756700" cy="3440100"/>
          </a:xfrm>
          <a:prstGeom prst="rect">
            <a:avLst/>
          </a:prstGeom>
          <a:noFill/>
          <a:ln>
            <a:noFill/>
          </a:ln>
        </p:spPr>
        <p:txBody>
          <a:bodyPr anchorCtr="0" anchor="t" bIns="91425" lIns="91425" spcFirstLastPara="1" rIns="91425" wrap="square" tIns="91425">
            <a:spAutoFit/>
          </a:bodyPr>
          <a:lstStyle/>
          <a:p>
            <a:pPr indent="-304800" lvl="0" marL="457200" marR="25400" rtl="0" algn="l">
              <a:lnSpc>
                <a:spcPct val="156250"/>
              </a:lnSpc>
              <a:spcBef>
                <a:spcPts val="150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ATmega328 Microcontroller</a:t>
            </a:r>
            <a:r>
              <a:rPr lang="en-GB" sz="1200">
                <a:solidFill>
                  <a:schemeClr val="lt1"/>
                </a:solidFill>
                <a:latin typeface="Roboto"/>
                <a:ea typeface="Roboto"/>
                <a:cs typeface="Roboto"/>
                <a:sym typeface="Roboto"/>
              </a:rPr>
              <a:t>- It is a single chip Microcontroller of the ATmel family. The processor code inside it is of 8-bit. It combines </a:t>
            </a:r>
            <a:r>
              <a:rPr b="1" lang="en-GB" sz="1200">
                <a:solidFill>
                  <a:schemeClr val="lt1"/>
                </a:solidFill>
                <a:latin typeface="Roboto"/>
                <a:ea typeface="Roboto"/>
                <a:cs typeface="Roboto"/>
                <a:sym typeface="Roboto"/>
              </a:rPr>
              <a:t>Memory (SRAM, EEPROM, and Flash), Analog to Digital Converter, SPI serial ports, I/O lines, registers, timer, external and internal interrupts, and oscillator.</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Power LED Indicator</a:t>
            </a:r>
            <a:r>
              <a:rPr lang="en-GB" sz="1200">
                <a:solidFill>
                  <a:schemeClr val="lt1"/>
                </a:solidFill>
                <a:latin typeface="Roboto"/>
                <a:ea typeface="Roboto"/>
                <a:cs typeface="Roboto"/>
                <a:sym typeface="Roboto"/>
              </a:rPr>
              <a:t>- The ON status of LED shows the power is activated. When the power is OFF, the LED will not light up.</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Digital I/O pins</a:t>
            </a:r>
            <a:r>
              <a:rPr lang="en-GB" sz="1200">
                <a:solidFill>
                  <a:schemeClr val="lt1"/>
                </a:solidFill>
                <a:latin typeface="Roboto"/>
                <a:ea typeface="Roboto"/>
                <a:cs typeface="Roboto"/>
                <a:sym typeface="Roboto"/>
              </a:rPr>
              <a:t>- The digital pins have the value HIGH or LOW. The pins numbered from D0 to D13 are digital pins.</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TX and RX LED's</a:t>
            </a:r>
            <a:r>
              <a:rPr lang="en-GB" sz="1200">
                <a:solidFill>
                  <a:schemeClr val="lt1"/>
                </a:solidFill>
                <a:latin typeface="Roboto"/>
                <a:ea typeface="Roboto"/>
                <a:cs typeface="Roboto"/>
                <a:sym typeface="Roboto"/>
              </a:rPr>
              <a:t>- The successful flow of data is represented by the lighting of these LED's.</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AREF- </a:t>
            </a:r>
            <a:r>
              <a:rPr lang="en-GB" sz="1200">
                <a:solidFill>
                  <a:schemeClr val="lt1"/>
                </a:solidFill>
                <a:latin typeface="Roboto"/>
                <a:ea typeface="Roboto"/>
                <a:cs typeface="Roboto"/>
                <a:sym typeface="Roboto"/>
              </a:rPr>
              <a:t>The Analog Reference (AREF) pin is used to feed a reference voltage to the Arduino UNO board from the external power supply.</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Reset button</a:t>
            </a:r>
            <a:r>
              <a:rPr lang="en-GB" sz="1200">
                <a:solidFill>
                  <a:schemeClr val="lt1"/>
                </a:solidFill>
                <a:latin typeface="Roboto"/>
                <a:ea typeface="Roboto"/>
                <a:cs typeface="Roboto"/>
                <a:sym typeface="Roboto"/>
              </a:rPr>
              <a:t>- It is used to add a Reset button to the connection.</a:t>
            </a:r>
            <a:endParaRPr sz="1200">
              <a:solidFill>
                <a:schemeClr val="lt1"/>
              </a:solidFill>
              <a:latin typeface="Roboto"/>
              <a:ea typeface="Roboto"/>
              <a:cs typeface="Roboto"/>
              <a:sym typeface="Roboto"/>
            </a:endParaRPr>
          </a:p>
          <a:p>
            <a:pPr indent="0" lvl="0" marL="0" rtl="0" algn="l">
              <a:spcBef>
                <a:spcPts val="1200"/>
              </a:spcBef>
              <a:spcAft>
                <a:spcPts val="0"/>
              </a:spcAft>
              <a:buNone/>
            </a:pPr>
            <a:r>
              <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8"/>
          <p:cNvSpPr txBox="1"/>
          <p:nvPr>
            <p:ph type="title"/>
          </p:nvPr>
        </p:nvSpPr>
        <p:spPr>
          <a:xfrm>
            <a:off x="895775" y="1381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Arduino UNO R3</a:t>
            </a:r>
            <a:endParaRPr b="1"/>
          </a:p>
        </p:txBody>
      </p:sp>
      <p:sp>
        <p:nvSpPr>
          <p:cNvPr id="316" name="Google Shape;316;p28"/>
          <p:cNvSpPr txBox="1"/>
          <p:nvPr/>
        </p:nvSpPr>
        <p:spPr>
          <a:xfrm>
            <a:off x="2429775" y="3739300"/>
            <a:ext cx="1642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317" name="Google Shape;317;p28"/>
          <p:cNvSpPr txBox="1"/>
          <p:nvPr/>
        </p:nvSpPr>
        <p:spPr>
          <a:xfrm>
            <a:off x="5835925" y="2108175"/>
            <a:ext cx="154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318" name="Google Shape;318;p28"/>
          <p:cNvSpPr txBox="1"/>
          <p:nvPr/>
        </p:nvSpPr>
        <p:spPr>
          <a:xfrm>
            <a:off x="6563475" y="3755075"/>
            <a:ext cx="173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319" name="Google Shape;319;p28"/>
          <p:cNvSpPr txBox="1"/>
          <p:nvPr/>
        </p:nvSpPr>
        <p:spPr>
          <a:xfrm>
            <a:off x="4717500" y="1427688"/>
            <a:ext cx="4256100" cy="369300"/>
          </a:xfrm>
          <a:prstGeom prst="rect">
            <a:avLst/>
          </a:prstGeom>
          <a:noFill/>
          <a:ln>
            <a:noFill/>
          </a:ln>
        </p:spPr>
        <p:txBody>
          <a:bodyPr anchorCtr="0" anchor="t" bIns="91425" lIns="91425" spcFirstLastPara="1" rIns="91425" wrap="square" tIns="91425">
            <a:spAutoFit/>
          </a:bodyPr>
          <a:lstStyle/>
          <a:p>
            <a:pPr indent="-228600" lvl="0" marL="457200" rtl="0" algn="l">
              <a:spcBef>
                <a:spcPts val="0"/>
              </a:spcBef>
              <a:spcAft>
                <a:spcPts val="0"/>
              </a:spcAft>
              <a:buFont typeface="Lato"/>
              <a:buNone/>
            </a:pPr>
            <a:r>
              <a:rPr lang="en-GB" sz="1200">
                <a:solidFill>
                  <a:schemeClr val="lt1"/>
                </a:solidFill>
                <a:latin typeface="Open Sans"/>
                <a:ea typeface="Open Sans"/>
                <a:cs typeface="Open Sans"/>
                <a:sym typeface="Open Sans"/>
              </a:rPr>
              <a:t>   </a:t>
            </a:r>
            <a:endParaRPr>
              <a:solidFill>
                <a:schemeClr val="lt1"/>
              </a:solidFill>
              <a:latin typeface="Lato"/>
              <a:ea typeface="Lato"/>
              <a:cs typeface="Lato"/>
              <a:sym typeface="Lato"/>
            </a:endParaRPr>
          </a:p>
        </p:txBody>
      </p:sp>
      <p:sp>
        <p:nvSpPr>
          <p:cNvPr id="320" name="Google Shape;320;p28"/>
          <p:cNvSpPr txBox="1"/>
          <p:nvPr/>
        </p:nvSpPr>
        <p:spPr>
          <a:xfrm>
            <a:off x="252450" y="1427700"/>
            <a:ext cx="7967700" cy="3632700"/>
          </a:xfrm>
          <a:prstGeom prst="rect">
            <a:avLst/>
          </a:prstGeom>
          <a:noFill/>
          <a:ln>
            <a:noFill/>
          </a:ln>
        </p:spPr>
        <p:txBody>
          <a:bodyPr anchorCtr="0" anchor="t" bIns="91425" lIns="91425" spcFirstLastPara="1" rIns="91425" wrap="square" tIns="91425">
            <a:spAutoFit/>
          </a:bodyPr>
          <a:lstStyle/>
          <a:p>
            <a:pPr indent="0" lvl="0" marL="0" marR="25400" rtl="0" algn="l">
              <a:lnSpc>
                <a:spcPct val="156250"/>
              </a:lnSpc>
              <a:spcBef>
                <a:spcPts val="1500"/>
              </a:spcBef>
              <a:spcAft>
                <a:spcPts val="0"/>
              </a:spcAft>
              <a:buNone/>
            </a:pPr>
            <a:r>
              <a:t/>
            </a:r>
            <a:endParaRPr sz="1200">
              <a:solidFill>
                <a:schemeClr val="lt1"/>
              </a:solidFill>
              <a:latin typeface="Roboto"/>
              <a:ea typeface="Roboto"/>
              <a:cs typeface="Roboto"/>
              <a:sym typeface="Roboto"/>
            </a:endParaRPr>
          </a:p>
          <a:p>
            <a:pPr indent="-304800" lvl="0" marL="457200" marR="25400" rtl="0" algn="l">
              <a:lnSpc>
                <a:spcPct val="156250"/>
              </a:lnSpc>
              <a:spcBef>
                <a:spcPts val="150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USB</a:t>
            </a:r>
            <a:r>
              <a:rPr lang="en-GB" sz="1200">
                <a:solidFill>
                  <a:schemeClr val="lt1"/>
                </a:solidFill>
                <a:latin typeface="Roboto"/>
                <a:ea typeface="Roboto"/>
                <a:cs typeface="Roboto"/>
                <a:sym typeface="Roboto"/>
              </a:rPr>
              <a:t>- It allows the board to connect to the computer. It is essential for the programming of the Arduino UNO board.</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Crystal Oscillator</a:t>
            </a:r>
            <a:r>
              <a:rPr lang="en-GB" sz="1200">
                <a:solidFill>
                  <a:schemeClr val="lt1"/>
                </a:solidFill>
                <a:latin typeface="Roboto"/>
                <a:ea typeface="Roboto"/>
                <a:cs typeface="Roboto"/>
                <a:sym typeface="Roboto"/>
              </a:rPr>
              <a:t>- The Crystal oscillator has a frequency of 16MHz, which makes the Arduino UNO a powerful board.</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Voltage Regulator</a:t>
            </a:r>
            <a:r>
              <a:rPr lang="en-GB" sz="1200">
                <a:solidFill>
                  <a:schemeClr val="lt1"/>
                </a:solidFill>
                <a:latin typeface="Roboto"/>
                <a:ea typeface="Roboto"/>
                <a:cs typeface="Roboto"/>
                <a:sym typeface="Roboto"/>
              </a:rPr>
              <a:t>- The voltage regulator converts the input voltage to 5V.</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GND</a:t>
            </a:r>
            <a:r>
              <a:rPr lang="en-GB" sz="1200">
                <a:solidFill>
                  <a:schemeClr val="lt1"/>
                </a:solidFill>
                <a:latin typeface="Roboto"/>
                <a:ea typeface="Roboto"/>
                <a:cs typeface="Roboto"/>
                <a:sym typeface="Roboto"/>
              </a:rPr>
              <a:t>- Ground pins. The ground pin acts as a pin with zero voltage.</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Vin</a:t>
            </a:r>
            <a:r>
              <a:rPr lang="en-GB" sz="1200">
                <a:solidFill>
                  <a:schemeClr val="lt1"/>
                </a:solidFill>
                <a:latin typeface="Roboto"/>
                <a:ea typeface="Roboto"/>
                <a:cs typeface="Roboto"/>
                <a:sym typeface="Roboto"/>
              </a:rPr>
              <a:t>- It is the input voltage.</a:t>
            </a:r>
            <a:endParaRPr sz="1200">
              <a:solidFill>
                <a:schemeClr val="lt1"/>
              </a:solidFill>
              <a:latin typeface="Roboto"/>
              <a:ea typeface="Roboto"/>
              <a:cs typeface="Roboto"/>
              <a:sym typeface="Roboto"/>
            </a:endParaRPr>
          </a:p>
          <a:p>
            <a:pPr indent="-304800" lvl="0" marL="457200" marR="25400" rtl="0" algn="l">
              <a:lnSpc>
                <a:spcPct val="156250"/>
              </a:lnSpc>
              <a:spcBef>
                <a:spcPts val="0"/>
              </a:spcBef>
              <a:spcAft>
                <a:spcPts val="0"/>
              </a:spcAft>
              <a:buClr>
                <a:schemeClr val="lt1"/>
              </a:buClr>
              <a:buSzPts val="1200"/>
              <a:buFont typeface="Roboto"/>
              <a:buChar char="○"/>
            </a:pPr>
            <a:r>
              <a:rPr b="1" lang="en-GB" sz="1200">
                <a:solidFill>
                  <a:schemeClr val="lt1"/>
                </a:solidFill>
                <a:latin typeface="Roboto"/>
                <a:ea typeface="Roboto"/>
                <a:cs typeface="Roboto"/>
                <a:sym typeface="Roboto"/>
              </a:rPr>
              <a:t>Analog Pins</a:t>
            </a:r>
            <a:r>
              <a:rPr lang="en-GB" sz="1200">
                <a:solidFill>
                  <a:schemeClr val="lt1"/>
                </a:solidFill>
                <a:latin typeface="Roboto"/>
                <a:ea typeface="Roboto"/>
                <a:cs typeface="Roboto"/>
                <a:sym typeface="Roboto"/>
              </a:rPr>
              <a:t>- The pins numbered from A0 to A5 are analog pins. The function of Analog pins is to read the analog sensor used in the connection. It can also act as GPIO (General Purpose Input Output) pins.</a:t>
            </a:r>
            <a:endParaRPr sz="1200">
              <a:solidFill>
                <a:schemeClr val="lt1"/>
              </a:solidFill>
              <a:latin typeface="Roboto"/>
              <a:ea typeface="Roboto"/>
              <a:cs typeface="Roboto"/>
              <a:sym typeface="Roboto"/>
            </a:endParaRPr>
          </a:p>
          <a:p>
            <a:pPr indent="0" lvl="0" marL="0" rtl="0" algn="l">
              <a:spcBef>
                <a:spcPts val="120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9"/>
          <p:cNvSpPr txBox="1"/>
          <p:nvPr>
            <p:ph type="title"/>
          </p:nvPr>
        </p:nvSpPr>
        <p:spPr>
          <a:xfrm>
            <a:off x="1191550" y="135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DHT 11 Sensors</a:t>
            </a:r>
            <a:endParaRPr b="1"/>
          </a:p>
        </p:txBody>
      </p:sp>
      <p:pic>
        <p:nvPicPr>
          <p:cNvPr id="326" name="Google Shape;326;p29"/>
          <p:cNvPicPr preferRelativeResize="0"/>
          <p:nvPr/>
        </p:nvPicPr>
        <p:blipFill>
          <a:blip r:embed="rId3">
            <a:alphaModFix/>
          </a:blip>
          <a:stretch>
            <a:fillRect/>
          </a:stretch>
        </p:blipFill>
        <p:spPr>
          <a:xfrm>
            <a:off x="265475" y="1302950"/>
            <a:ext cx="2300400" cy="2466225"/>
          </a:xfrm>
          <a:prstGeom prst="rect">
            <a:avLst/>
          </a:prstGeom>
          <a:noFill/>
          <a:ln>
            <a:noFill/>
          </a:ln>
        </p:spPr>
      </p:pic>
      <p:sp>
        <p:nvSpPr>
          <p:cNvPr id="327" name="Google Shape;327;p29"/>
          <p:cNvSpPr txBox="1"/>
          <p:nvPr/>
        </p:nvSpPr>
        <p:spPr>
          <a:xfrm>
            <a:off x="719075" y="3890550"/>
            <a:ext cx="154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chemeClr val="lt1"/>
                </a:solidFill>
                <a:latin typeface="Lato"/>
                <a:ea typeface="Lato"/>
                <a:cs typeface="Lato"/>
                <a:sym typeface="Lato"/>
              </a:rPr>
              <a:t>DHT 11 Sensor</a:t>
            </a:r>
            <a:endParaRPr b="1">
              <a:solidFill>
                <a:schemeClr val="lt1"/>
              </a:solidFill>
              <a:latin typeface="Lato"/>
              <a:ea typeface="Lato"/>
              <a:cs typeface="Lato"/>
              <a:sym typeface="Lato"/>
            </a:endParaRPr>
          </a:p>
        </p:txBody>
      </p:sp>
      <p:sp>
        <p:nvSpPr>
          <p:cNvPr id="328" name="Google Shape;328;p29"/>
          <p:cNvSpPr txBox="1"/>
          <p:nvPr/>
        </p:nvSpPr>
        <p:spPr>
          <a:xfrm>
            <a:off x="3271675" y="1463550"/>
            <a:ext cx="38397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Roboto"/>
                <a:ea typeface="Roboto"/>
                <a:cs typeface="Roboto"/>
                <a:sym typeface="Roboto"/>
              </a:rPr>
              <a:t>The </a:t>
            </a:r>
            <a:r>
              <a:rPr b="1" lang="en-GB">
                <a:solidFill>
                  <a:schemeClr val="lt1"/>
                </a:solidFill>
                <a:latin typeface="Roboto"/>
                <a:ea typeface="Roboto"/>
                <a:cs typeface="Roboto"/>
                <a:sym typeface="Roboto"/>
              </a:rPr>
              <a:t>DHT11 </a:t>
            </a:r>
            <a:r>
              <a:rPr lang="en-GB">
                <a:solidFill>
                  <a:schemeClr val="lt1"/>
                </a:solidFill>
                <a:latin typeface="Roboto"/>
                <a:ea typeface="Roboto"/>
                <a:cs typeface="Roboto"/>
                <a:sym typeface="Roboto"/>
              </a:rPr>
              <a:t>is a commonly used </a:t>
            </a:r>
            <a:r>
              <a:rPr b="1" lang="en-GB">
                <a:solidFill>
                  <a:schemeClr val="lt1"/>
                </a:solidFill>
                <a:latin typeface="Roboto"/>
                <a:ea typeface="Roboto"/>
                <a:cs typeface="Roboto"/>
                <a:sym typeface="Roboto"/>
              </a:rPr>
              <a:t>Temperature and humidity sensor that</a:t>
            </a:r>
            <a:r>
              <a:rPr lang="en-GB">
                <a:solidFill>
                  <a:schemeClr val="lt1"/>
                </a:solidFill>
                <a:latin typeface="Roboto"/>
                <a:ea typeface="Roboto"/>
                <a:cs typeface="Roboto"/>
                <a:sym typeface="Roboto"/>
              </a:rPr>
              <a:t> comes with a dedicated NTC to measure temperature and an 8-bit microcontroller to output the values of temperature and humidity as serial data.</a:t>
            </a:r>
            <a:endParaRPr>
              <a:solidFill>
                <a:schemeClr val="lt1"/>
              </a:solidFill>
              <a:latin typeface="Lato"/>
              <a:ea typeface="Lato"/>
              <a:cs typeface="Lato"/>
              <a:sym typeface="Lato"/>
            </a:endParaRPr>
          </a:p>
        </p:txBody>
      </p:sp>
      <p:graphicFrame>
        <p:nvGraphicFramePr>
          <p:cNvPr id="329" name="Google Shape;329;p29"/>
          <p:cNvGraphicFramePr/>
          <p:nvPr/>
        </p:nvGraphicFramePr>
        <p:xfrm>
          <a:off x="3271675" y="2950225"/>
          <a:ext cx="3000000" cy="3000000"/>
        </p:xfrm>
        <a:graphic>
          <a:graphicData uri="http://schemas.openxmlformats.org/drawingml/2006/table">
            <a:tbl>
              <a:tblPr>
                <a:noFill/>
                <a:tableStyleId>{A4178104-6E8D-40EC-BBD5-FEDDCA300210}</a:tableStyleId>
              </a:tblPr>
              <a:tblGrid>
                <a:gridCol w="433500"/>
                <a:gridCol w="694675"/>
                <a:gridCol w="3335525"/>
              </a:tblGrid>
              <a:tr h="381000">
                <a:tc>
                  <a:txBody>
                    <a:bodyPr/>
                    <a:lstStyle/>
                    <a:p>
                      <a:pPr indent="0" lvl="0" marL="0" rtl="0" algn="l">
                        <a:spcBef>
                          <a:spcPts val="0"/>
                        </a:spcBef>
                        <a:spcAft>
                          <a:spcPts val="0"/>
                        </a:spcAft>
                        <a:buNone/>
                      </a:pPr>
                      <a:r>
                        <a:rPr lang="en-GB">
                          <a:solidFill>
                            <a:schemeClr val="lt1"/>
                          </a:solidFill>
                        </a:rPr>
                        <a:t>1</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VCC</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Power Supply 3.5v to 5.5V</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2</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Data</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Roboto"/>
                          <a:ea typeface="Roboto"/>
                          <a:cs typeface="Roboto"/>
                          <a:sym typeface="Roboto"/>
                        </a:rPr>
                        <a:t>Outputs both Temperature and Humidity through serial Data</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3</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GND</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Connected to GND to Circuit</a:t>
                      </a:r>
                      <a:endParaRPr>
                        <a:solidFill>
                          <a:schemeClr val="lt1"/>
                        </a:solidFill>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0"/>
          <p:cNvSpPr txBox="1"/>
          <p:nvPr>
            <p:ph type="title"/>
          </p:nvPr>
        </p:nvSpPr>
        <p:spPr>
          <a:xfrm>
            <a:off x="863225" y="177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DHT  11 Specifications</a:t>
            </a:r>
            <a:r>
              <a:rPr lang="en-GB"/>
              <a:t> </a:t>
            </a:r>
            <a:r>
              <a:rPr lang="en-GB"/>
              <a:t> </a:t>
            </a:r>
            <a:endParaRPr/>
          </a:p>
        </p:txBody>
      </p:sp>
      <p:sp>
        <p:nvSpPr>
          <p:cNvPr id="335" name="Google Shape;335;p30"/>
          <p:cNvSpPr txBox="1"/>
          <p:nvPr/>
        </p:nvSpPr>
        <p:spPr>
          <a:xfrm>
            <a:off x="512700" y="1967825"/>
            <a:ext cx="8631300" cy="1650000"/>
          </a:xfrm>
          <a:prstGeom prst="rect">
            <a:avLst/>
          </a:prstGeom>
          <a:noFill/>
          <a:ln>
            <a:noFill/>
          </a:ln>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Clr>
                <a:schemeClr val="lt1"/>
              </a:buClr>
              <a:buSzPts val="1700"/>
              <a:buFont typeface="Roboto"/>
              <a:buChar char="●"/>
            </a:pPr>
            <a:r>
              <a:rPr lang="en-GB" sz="1700">
                <a:solidFill>
                  <a:schemeClr val="lt1"/>
                </a:solidFill>
                <a:latin typeface="Roboto"/>
                <a:ea typeface="Roboto"/>
                <a:cs typeface="Roboto"/>
                <a:sym typeface="Roboto"/>
              </a:rPr>
              <a:t>Operating Voltage: 3.5V to 5.5V</a:t>
            </a:r>
            <a:endParaRPr sz="1700">
              <a:solidFill>
                <a:schemeClr val="lt1"/>
              </a:solidFill>
              <a:latin typeface="Roboto"/>
              <a:ea typeface="Roboto"/>
              <a:cs typeface="Roboto"/>
              <a:sym typeface="Roboto"/>
            </a:endParaRPr>
          </a:p>
          <a:p>
            <a:pPr indent="-336550" lvl="0" marL="457200" rtl="0" algn="l">
              <a:lnSpc>
                <a:spcPct val="115000"/>
              </a:lnSpc>
              <a:spcBef>
                <a:spcPts val="0"/>
              </a:spcBef>
              <a:spcAft>
                <a:spcPts val="0"/>
              </a:spcAft>
              <a:buClr>
                <a:schemeClr val="lt1"/>
              </a:buClr>
              <a:buSzPts val="1700"/>
              <a:buFont typeface="Roboto"/>
              <a:buChar char="●"/>
            </a:pPr>
            <a:r>
              <a:rPr lang="en-GB" sz="1700">
                <a:solidFill>
                  <a:schemeClr val="lt1"/>
                </a:solidFill>
                <a:latin typeface="Roboto"/>
                <a:ea typeface="Roboto"/>
                <a:cs typeface="Roboto"/>
                <a:sym typeface="Roboto"/>
              </a:rPr>
              <a:t>Operating current: 0.3mA (measuring) 60uA (standby)</a:t>
            </a:r>
            <a:endParaRPr sz="1700">
              <a:solidFill>
                <a:schemeClr val="lt1"/>
              </a:solidFill>
              <a:latin typeface="Roboto"/>
              <a:ea typeface="Roboto"/>
              <a:cs typeface="Roboto"/>
              <a:sym typeface="Roboto"/>
            </a:endParaRPr>
          </a:p>
          <a:p>
            <a:pPr indent="-336550" lvl="0" marL="457200" rtl="0" algn="l">
              <a:lnSpc>
                <a:spcPct val="115000"/>
              </a:lnSpc>
              <a:spcBef>
                <a:spcPts val="0"/>
              </a:spcBef>
              <a:spcAft>
                <a:spcPts val="0"/>
              </a:spcAft>
              <a:buClr>
                <a:schemeClr val="lt1"/>
              </a:buClr>
              <a:buSzPts val="1700"/>
              <a:buFont typeface="Roboto"/>
              <a:buChar char="●"/>
            </a:pPr>
            <a:r>
              <a:rPr lang="en-GB" sz="1700">
                <a:solidFill>
                  <a:schemeClr val="lt1"/>
                </a:solidFill>
                <a:latin typeface="Roboto"/>
                <a:ea typeface="Roboto"/>
                <a:cs typeface="Roboto"/>
                <a:sym typeface="Roboto"/>
              </a:rPr>
              <a:t>Output: Serial data</a:t>
            </a:r>
            <a:endParaRPr sz="1700">
              <a:solidFill>
                <a:schemeClr val="lt1"/>
              </a:solidFill>
              <a:latin typeface="Roboto"/>
              <a:ea typeface="Roboto"/>
              <a:cs typeface="Roboto"/>
              <a:sym typeface="Roboto"/>
            </a:endParaRPr>
          </a:p>
          <a:p>
            <a:pPr indent="-336550" lvl="0" marL="457200" rtl="0" algn="l">
              <a:lnSpc>
                <a:spcPct val="115000"/>
              </a:lnSpc>
              <a:spcBef>
                <a:spcPts val="0"/>
              </a:spcBef>
              <a:spcAft>
                <a:spcPts val="0"/>
              </a:spcAft>
              <a:buClr>
                <a:schemeClr val="lt1"/>
              </a:buClr>
              <a:buSzPts val="1700"/>
              <a:buFont typeface="Roboto"/>
              <a:buChar char="●"/>
            </a:pPr>
            <a:r>
              <a:rPr lang="en-GB" sz="1700">
                <a:solidFill>
                  <a:schemeClr val="lt1"/>
                </a:solidFill>
                <a:latin typeface="Roboto"/>
                <a:ea typeface="Roboto"/>
                <a:cs typeface="Roboto"/>
                <a:sym typeface="Roboto"/>
              </a:rPr>
              <a:t>Temperature Range: 0°C to 50°C</a:t>
            </a:r>
            <a:endParaRPr sz="1700">
              <a:solidFill>
                <a:schemeClr val="lt1"/>
              </a:solidFill>
              <a:latin typeface="Roboto"/>
              <a:ea typeface="Roboto"/>
              <a:cs typeface="Roboto"/>
              <a:sym typeface="Roboto"/>
            </a:endParaRPr>
          </a:p>
          <a:p>
            <a:pPr indent="-336550" lvl="0" marL="457200" rtl="0" algn="l">
              <a:lnSpc>
                <a:spcPct val="115000"/>
              </a:lnSpc>
              <a:spcBef>
                <a:spcPts val="0"/>
              </a:spcBef>
              <a:spcAft>
                <a:spcPts val="0"/>
              </a:spcAft>
              <a:buClr>
                <a:schemeClr val="lt1"/>
              </a:buClr>
              <a:buSzPts val="1700"/>
              <a:buFont typeface="Roboto"/>
              <a:buChar char="●"/>
            </a:pPr>
            <a:r>
              <a:rPr lang="en-GB" sz="1700">
                <a:solidFill>
                  <a:schemeClr val="lt1"/>
                </a:solidFill>
                <a:latin typeface="Roboto"/>
                <a:ea typeface="Roboto"/>
                <a:cs typeface="Roboto"/>
                <a:sym typeface="Roboto"/>
              </a:rPr>
              <a:t>Humidity Range: 20% to 90%</a:t>
            </a:r>
            <a:endParaRPr sz="1700">
              <a:solidFill>
                <a:schemeClr val="lt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1"/>
          <p:cNvSpPr txBox="1"/>
          <p:nvPr>
            <p:ph type="title"/>
          </p:nvPr>
        </p:nvSpPr>
        <p:spPr>
          <a:xfrm>
            <a:off x="863225" y="177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MQ 135 Gas Sensor </a:t>
            </a:r>
            <a:endParaRPr/>
          </a:p>
        </p:txBody>
      </p:sp>
      <p:sp>
        <p:nvSpPr>
          <p:cNvPr id="341" name="Google Shape;341;p31"/>
          <p:cNvSpPr txBox="1"/>
          <p:nvPr/>
        </p:nvSpPr>
        <p:spPr>
          <a:xfrm>
            <a:off x="354925" y="1617175"/>
            <a:ext cx="8631300" cy="4464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900"/>
              </a:spcAft>
              <a:buNone/>
            </a:pPr>
            <a:r>
              <a:t/>
            </a:r>
            <a:endParaRPr sz="1700">
              <a:solidFill>
                <a:schemeClr val="lt1"/>
              </a:solidFill>
              <a:latin typeface="Roboto"/>
              <a:ea typeface="Roboto"/>
              <a:cs typeface="Roboto"/>
              <a:sym typeface="Roboto"/>
            </a:endParaRPr>
          </a:p>
        </p:txBody>
      </p:sp>
      <p:pic>
        <p:nvPicPr>
          <p:cNvPr id="342" name="Google Shape;342;p31"/>
          <p:cNvPicPr preferRelativeResize="0"/>
          <p:nvPr/>
        </p:nvPicPr>
        <p:blipFill>
          <a:blip r:embed="rId3">
            <a:alphaModFix/>
          </a:blip>
          <a:stretch>
            <a:fillRect/>
          </a:stretch>
        </p:blipFill>
        <p:spPr>
          <a:xfrm>
            <a:off x="152400" y="1751300"/>
            <a:ext cx="3713125" cy="1944025"/>
          </a:xfrm>
          <a:prstGeom prst="rect">
            <a:avLst/>
          </a:prstGeom>
          <a:noFill/>
          <a:ln>
            <a:noFill/>
          </a:ln>
        </p:spPr>
      </p:pic>
      <p:sp>
        <p:nvSpPr>
          <p:cNvPr id="343" name="Google Shape;343;p31"/>
          <p:cNvSpPr txBox="1"/>
          <p:nvPr/>
        </p:nvSpPr>
        <p:spPr>
          <a:xfrm>
            <a:off x="152400" y="3833975"/>
            <a:ext cx="86313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sz="1300">
                <a:solidFill>
                  <a:schemeClr val="lt1"/>
                </a:solidFill>
              </a:rPr>
              <a:t>MQ135 Air Quality Sensor Pin Configuration</a:t>
            </a:r>
            <a:endParaRPr sz="1800">
              <a:solidFill>
                <a:schemeClr val="lt1"/>
              </a:solidFill>
              <a:latin typeface="Lato"/>
              <a:ea typeface="Lato"/>
              <a:cs typeface="Lato"/>
              <a:sym typeface="Lato"/>
            </a:endParaRPr>
          </a:p>
        </p:txBody>
      </p:sp>
      <p:sp>
        <p:nvSpPr>
          <p:cNvPr id="344" name="Google Shape;344;p31"/>
          <p:cNvSpPr txBox="1"/>
          <p:nvPr/>
        </p:nvSpPr>
        <p:spPr>
          <a:xfrm>
            <a:off x="4070625" y="1751300"/>
            <a:ext cx="5112000" cy="143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50">
                <a:solidFill>
                  <a:schemeClr val="lt1"/>
                </a:solidFill>
              </a:rPr>
              <a:t>An MQ135 air quality sensor is one type of MQ gas sensor used to detect, measure, and monitor a wide range of gases present in air like ammonia, alcohol, benzene, smoke, carbon dioxide, etc. It operates at a 5V supply with 150mA consumption. Preheating of 20 seconds is required before the operation, to obtain the accurate output.</a:t>
            </a:r>
            <a:endParaRPr>
              <a:solidFill>
                <a:schemeClr val="lt1"/>
              </a:solidFill>
              <a:latin typeface="Lato"/>
              <a:ea typeface="Lato"/>
              <a:cs typeface="Lato"/>
              <a:sym typeface="Lato"/>
            </a:endParaRPr>
          </a:p>
        </p:txBody>
      </p:sp>
      <p:graphicFrame>
        <p:nvGraphicFramePr>
          <p:cNvPr id="345" name="Google Shape;345;p31"/>
          <p:cNvGraphicFramePr/>
          <p:nvPr/>
        </p:nvGraphicFramePr>
        <p:xfrm>
          <a:off x="4234800" y="3355975"/>
          <a:ext cx="3000000" cy="3000000"/>
        </p:xfrm>
        <a:graphic>
          <a:graphicData uri="http://schemas.openxmlformats.org/drawingml/2006/table">
            <a:tbl>
              <a:tblPr>
                <a:noFill/>
                <a:tableStyleId>{A4178104-6E8D-40EC-BBD5-FEDDCA300210}</a:tableStyleId>
              </a:tblPr>
              <a:tblGrid>
                <a:gridCol w="2274450"/>
                <a:gridCol w="2274450"/>
              </a:tblGrid>
              <a:tr h="381000">
                <a:tc>
                  <a:txBody>
                    <a:bodyPr/>
                    <a:lstStyle/>
                    <a:p>
                      <a:pPr indent="0" lvl="0" marL="0" rtl="0" algn="l">
                        <a:spcBef>
                          <a:spcPts val="0"/>
                        </a:spcBef>
                        <a:spcAft>
                          <a:spcPts val="0"/>
                        </a:spcAft>
                        <a:buNone/>
                      </a:pPr>
                      <a:r>
                        <a:rPr lang="en-GB">
                          <a:solidFill>
                            <a:schemeClr val="lt1"/>
                          </a:solidFill>
                        </a:rPr>
                        <a:t>A0</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Analog Output</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D0</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Digital Output</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GND</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Ground</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VCC</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Supply (5v)</a:t>
                      </a:r>
                      <a:endParaRPr>
                        <a:solidFill>
                          <a:schemeClr val="lt1"/>
                        </a:solidFill>
                      </a:endParaRPr>
                    </a:p>
                  </a:txBody>
                  <a:tcPr marT="91425" marB="91425" marR="91425" marL="91425"/>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2"/>
          <p:cNvSpPr txBox="1"/>
          <p:nvPr>
            <p:ph type="title"/>
          </p:nvPr>
        </p:nvSpPr>
        <p:spPr>
          <a:xfrm>
            <a:off x="863225" y="177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MQ 135 Gas Sensor </a:t>
            </a:r>
            <a:endParaRPr/>
          </a:p>
        </p:txBody>
      </p:sp>
      <p:sp>
        <p:nvSpPr>
          <p:cNvPr id="351" name="Google Shape;351;p32"/>
          <p:cNvSpPr txBox="1"/>
          <p:nvPr/>
        </p:nvSpPr>
        <p:spPr>
          <a:xfrm>
            <a:off x="256350" y="1348950"/>
            <a:ext cx="8631300" cy="323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GB" sz="1350">
                <a:solidFill>
                  <a:schemeClr val="lt1"/>
                </a:solidFill>
              </a:rPr>
              <a:t>Pin 1: VCC:</a:t>
            </a:r>
            <a:r>
              <a:rPr lang="en-GB" sz="1350">
                <a:solidFill>
                  <a:schemeClr val="lt1"/>
                </a:solidFill>
              </a:rPr>
              <a:t> This pin refers to a positive power supply of 5V that power up the MQ135 sensor module.</a:t>
            </a:r>
            <a:endParaRPr sz="1350">
              <a:solidFill>
                <a:schemeClr val="lt1"/>
              </a:solidFill>
            </a:endParaRPr>
          </a:p>
          <a:p>
            <a:pPr indent="0" lvl="0" marL="0" rtl="0" algn="l">
              <a:lnSpc>
                <a:spcPct val="115000"/>
              </a:lnSpc>
              <a:spcBef>
                <a:spcPts val="1800"/>
              </a:spcBef>
              <a:spcAft>
                <a:spcPts val="0"/>
              </a:spcAft>
              <a:buNone/>
            </a:pPr>
            <a:r>
              <a:rPr b="1" lang="en-GB" sz="1350">
                <a:solidFill>
                  <a:schemeClr val="lt1"/>
                </a:solidFill>
              </a:rPr>
              <a:t>Pin 2: GND (Ground):</a:t>
            </a:r>
            <a:r>
              <a:rPr lang="en-GB" sz="1350">
                <a:solidFill>
                  <a:schemeClr val="lt1"/>
                </a:solidFill>
              </a:rPr>
              <a:t> This is a reference potential pin, which connects the MQ135 sensor module to the ground.</a:t>
            </a:r>
            <a:endParaRPr sz="1350">
              <a:solidFill>
                <a:schemeClr val="lt1"/>
              </a:solidFill>
            </a:endParaRPr>
          </a:p>
          <a:p>
            <a:pPr indent="0" lvl="0" marL="0" rtl="0" algn="l">
              <a:lnSpc>
                <a:spcPct val="115000"/>
              </a:lnSpc>
              <a:spcBef>
                <a:spcPts val="1800"/>
              </a:spcBef>
              <a:spcAft>
                <a:spcPts val="0"/>
              </a:spcAft>
              <a:buNone/>
            </a:pPr>
            <a:r>
              <a:rPr b="1" lang="en-GB" sz="1350">
                <a:solidFill>
                  <a:schemeClr val="lt1"/>
                </a:solidFill>
              </a:rPr>
              <a:t>Pin 3: Digital Out (Do):</a:t>
            </a:r>
            <a:r>
              <a:rPr lang="en-GB" sz="1350">
                <a:solidFill>
                  <a:schemeClr val="lt1"/>
                </a:solidFill>
              </a:rPr>
              <a:t> This pin refers to the digital output pin that gives the digital output by adjusting the threshold value with the help of a potentiometer. This pin is used to detect and measure any one particular gas and makes the MQ135 sensor work without a microcontroller.</a:t>
            </a:r>
            <a:endParaRPr sz="1350">
              <a:solidFill>
                <a:schemeClr val="lt1"/>
              </a:solidFill>
            </a:endParaRPr>
          </a:p>
          <a:p>
            <a:pPr indent="0" lvl="0" marL="0" rtl="0" algn="l">
              <a:lnSpc>
                <a:spcPct val="115000"/>
              </a:lnSpc>
              <a:spcBef>
                <a:spcPts val="1800"/>
              </a:spcBef>
              <a:spcAft>
                <a:spcPts val="1800"/>
              </a:spcAft>
              <a:buNone/>
            </a:pPr>
            <a:r>
              <a:rPr b="1" lang="en-GB" sz="1350">
                <a:solidFill>
                  <a:schemeClr val="lt1"/>
                </a:solidFill>
              </a:rPr>
              <a:t>Pin 4: Analog Out (Ao):</a:t>
            </a:r>
            <a:r>
              <a:rPr lang="en-GB" sz="1350">
                <a:solidFill>
                  <a:schemeClr val="lt1"/>
                </a:solidFill>
              </a:rPr>
              <a:t> This pin generates the analog output signal of 0V to 5V and it depends on the gas intensity. This analog output signal is proportional to the gas vapor concentration, which is measured by the MQ135 sensor module. This pin is used to measure the gases in PPM. It is driven by TTL logic, operates with 5V, and is mostly interfaced with microcontrollers.</a:t>
            </a:r>
            <a:endParaRPr sz="135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3"/>
          <p:cNvSpPr txBox="1"/>
          <p:nvPr>
            <p:ph type="title"/>
          </p:nvPr>
        </p:nvSpPr>
        <p:spPr>
          <a:xfrm>
            <a:off x="863225" y="177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MQ 135 Gas Sensor Specifications </a:t>
            </a:r>
            <a:endParaRPr/>
          </a:p>
        </p:txBody>
      </p:sp>
      <p:sp>
        <p:nvSpPr>
          <p:cNvPr id="357" name="Google Shape;357;p33"/>
          <p:cNvSpPr txBox="1"/>
          <p:nvPr/>
        </p:nvSpPr>
        <p:spPr>
          <a:xfrm>
            <a:off x="256350" y="1348950"/>
            <a:ext cx="8631300" cy="352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lt1"/>
              </a:solidFill>
              <a:latin typeface="Roboto"/>
              <a:ea typeface="Roboto"/>
              <a:cs typeface="Roboto"/>
              <a:sym typeface="Roboto"/>
            </a:endParaRPr>
          </a:p>
          <a:p>
            <a:pPr indent="-342900" lvl="0" marL="635000" rtl="0" algn="l">
              <a:lnSpc>
                <a:spcPct val="115000"/>
              </a:lnSpc>
              <a:spcBef>
                <a:spcPts val="900"/>
              </a:spcBef>
              <a:spcAft>
                <a:spcPts val="0"/>
              </a:spcAft>
              <a:buClr>
                <a:schemeClr val="lt1"/>
              </a:buClr>
              <a:buSzPts val="1800"/>
              <a:buFont typeface="Roboto"/>
              <a:buChar char="●"/>
            </a:pPr>
            <a:r>
              <a:rPr lang="en-GB" sz="1800">
                <a:solidFill>
                  <a:schemeClr val="lt1"/>
                </a:solidFill>
                <a:latin typeface="Roboto"/>
                <a:ea typeface="Roboto"/>
                <a:cs typeface="Roboto"/>
                <a:sym typeface="Roboto"/>
              </a:rPr>
              <a:t>Operating Voltage is +5V</a:t>
            </a:r>
            <a:endParaRPr sz="1800">
              <a:solidFill>
                <a:schemeClr val="lt1"/>
              </a:solidFill>
              <a:latin typeface="Roboto"/>
              <a:ea typeface="Roboto"/>
              <a:cs typeface="Roboto"/>
              <a:sym typeface="Roboto"/>
            </a:endParaRPr>
          </a:p>
          <a:p>
            <a:pPr indent="-342900" lvl="0" marL="635000" rtl="0" algn="l">
              <a:lnSpc>
                <a:spcPct val="115000"/>
              </a:lnSpc>
              <a:spcBef>
                <a:spcPts val="0"/>
              </a:spcBef>
              <a:spcAft>
                <a:spcPts val="0"/>
              </a:spcAft>
              <a:buClr>
                <a:schemeClr val="lt1"/>
              </a:buClr>
              <a:buSzPts val="1800"/>
              <a:buFont typeface="Roboto"/>
              <a:buChar char="●"/>
            </a:pPr>
            <a:r>
              <a:rPr lang="en-GB" sz="1800">
                <a:solidFill>
                  <a:schemeClr val="lt1"/>
                </a:solidFill>
                <a:latin typeface="Roboto"/>
                <a:ea typeface="Roboto"/>
                <a:cs typeface="Roboto"/>
                <a:sym typeface="Roboto"/>
              </a:rPr>
              <a:t>Detect/Measure NH3, NOx, alcohol, Benzene, smoke, CO2, etc.</a:t>
            </a:r>
            <a:endParaRPr sz="1800">
              <a:solidFill>
                <a:schemeClr val="lt1"/>
              </a:solidFill>
              <a:latin typeface="Roboto"/>
              <a:ea typeface="Roboto"/>
              <a:cs typeface="Roboto"/>
              <a:sym typeface="Roboto"/>
            </a:endParaRPr>
          </a:p>
          <a:p>
            <a:pPr indent="-342900" lvl="0" marL="635000" rtl="0" algn="l">
              <a:lnSpc>
                <a:spcPct val="115000"/>
              </a:lnSpc>
              <a:spcBef>
                <a:spcPts val="0"/>
              </a:spcBef>
              <a:spcAft>
                <a:spcPts val="0"/>
              </a:spcAft>
              <a:buClr>
                <a:schemeClr val="lt1"/>
              </a:buClr>
              <a:buSzPts val="1800"/>
              <a:buFont typeface="Roboto"/>
              <a:buChar char="●"/>
            </a:pPr>
            <a:r>
              <a:rPr lang="en-GB" sz="1800">
                <a:solidFill>
                  <a:schemeClr val="lt1"/>
                </a:solidFill>
                <a:latin typeface="Roboto"/>
                <a:ea typeface="Roboto"/>
                <a:cs typeface="Roboto"/>
                <a:sym typeface="Roboto"/>
              </a:rPr>
              <a:t>Analog output voltage: 0V to 5V</a:t>
            </a:r>
            <a:endParaRPr sz="1800">
              <a:solidFill>
                <a:schemeClr val="lt1"/>
              </a:solidFill>
              <a:latin typeface="Roboto"/>
              <a:ea typeface="Roboto"/>
              <a:cs typeface="Roboto"/>
              <a:sym typeface="Roboto"/>
            </a:endParaRPr>
          </a:p>
          <a:p>
            <a:pPr indent="-342900" lvl="0" marL="635000" rtl="0" algn="l">
              <a:lnSpc>
                <a:spcPct val="115000"/>
              </a:lnSpc>
              <a:spcBef>
                <a:spcPts val="0"/>
              </a:spcBef>
              <a:spcAft>
                <a:spcPts val="0"/>
              </a:spcAft>
              <a:buClr>
                <a:schemeClr val="lt1"/>
              </a:buClr>
              <a:buSzPts val="1800"/>
              <a:buFont typeface="Roboto"/>
              <a:buChar char="●"/>
            </a:pPr>
            <a:r>
              <a:rPr lang="en-GB" sz="1800">
                <a:solidFill>
                  <a:schemeClr val="lt1"/>
                </a:solidFill>
                <a:latin typeface="Roboto"/>
                <a:ea typeface="Roboto"/>
                <a:cs typeface="Roboto"/>
                <a:sym typeface="Roboto"/>
              </a:rPr>
              <a:t>Digital output voltage: 0V or 5V (TTL Logic)</a:t>
            </a:r>
            <a:endParaRPr sz="1800">
              <a:solidFill>
                <a:schemeClr val="lt1"/>
              </a:solidFill>
              <a:latin typeface="Roboto"/>
              <a:ea typeface="Roboto"/>
              <a:cs typeface="Roboto"/>
              <a:sym typeface="Roboto"/>
            </a:endParaRPr>
          </a:p>
          <a:p>
            <a:pPr indent="-342900" lvl="0" marL="635000" rtl="0" algn="l">
              <a:lnSpc>
                <a:spcPct val="115000"/>
              </a:lnSpc>
              <a:spcBef>
                <a:spcPts val="0"/>
              </a:spcBef>
              <a:spcAft>
                <a:spcPts val="0"/>
              </a:spcAft>
              <a:buClr>
                <a:schemeClr val="lt1"/>
              </a:buClr>
              <a:buSzPts val="1800"/>
              <a:buFont typeface="Roboto"/>
              <a:buChar char="●"/>
            </a:pPr>
            <a:r>
              <a:rPr lang="en-GB" sz="1800">
                <a:solidFill>
                  <a:schemeClr val="lt1"/>
                </a:solidFill>
                <a:latin typeface="Roboto"/>
                <a:ea typeface="Roboto"/>
                <a:cs typeface="Roboto"/>
                <a:sym typeface="Roboto"/>
              </a:rPr>
              <a:t>Preheat duration 20 seconds</a:t>
            </a:r>
            <a:endParaRPr sz="1800">
              <a:solidFill>
                <a:schemeClr val="lt1"/>
              </a:solidFill>
              <a:latin typeface="Roboto"/>
              <a:ea typeface="Roboto"/>
              <a:cs typeface="Roboto"/>
              <a:sym typeface="Roboto"/>
            </a:endParaRPr>
          </a:p>
          <a:p>
            <a:pPr indent="-342900" lvl="0" marL="635000" rtl="0" algn="l">
              <a:lnSpc>
                <a:spcPct val="115000"/>
              </a:lnSpc>
              <a:spcBef>
                <a:spcPts val="0"/>
              </a:spcBef>
              <a:spcAft>
                <a:spcPts val="0"/>
              </a:spcAft>
              <a:buClr>
                <a:schemeClr val="lt1"/>
              </a:buClr>
              <a:buSzPts val="1800"/>
              <a:buFont typeface="Roboto"/>
              <a:buChar char="●"/>
            </a:pPr>
            <a:r>
              <a:rPr lang="en-GB" sz="1800">
                <a:solidFill>
                  <a:schemeClr val="lt1"/>
                </a:solidFill>
                <a:latin typeface="Roboto"/>
                <a:ea typeface="Roboto"/>
                <a:cs typeface="Roboto"/>
                <a:sym typeface="Roboto"/>
              </a:rPr>
              <a:t>Can be used as a Digital or analog sen</a:t>
            </a:r>
            <a:r>
              <a:rPr lang="en-GB" sz="1800">
                <a:solidFill>
                  <a:schemeClr val="lt1"/>
                </a:solidFill>
                <a:latin typeface="Roboto"/>
                <a:ea typeface="Roboto"/>
                <a:cs typeface="Roboto"/>
                <a:sym typeface="Roboto"/>
              </a:rPr>
              <a:t>sor</a:t>
            </a:r>
            <a:endParaRPr sz="1800">
              <a:solidFill>
                <a:schemeClr val="lt1"/>
              </a:solidFill>
              <a:latin typeface="Roboto"/>
              <a:ea typeface="Roboto"/>
              <a:cs typeface="Roboto"/>
              <a:sym typeface="Roboto"/>
            </a:endParaRPr>
          </a:p>
          <a:p>
            <a:pPr indent="0" lvl="0" marL="457200" rtl="0" algn="l">
              <a:lnSpc>
                <a:spcPct val="115000"/>
              </a:lnSpc>
              <a:spcBef>
                <a:spcPts val="900"/>
              </a:spcBef>
              <a:spcAft>
                <a:spcPts val="0"/>
              </a:spcAft>
              <a:buNone/>
            </a:pPr>
            <a:r>
              <a:t/>
            </a:r>
            <a:endParaRPr sz="1200">
              <a:solidFill>
                <a:schemeClr val="lt1"/>
              </a:solidFill>
              <a:latin typeface="Roboto"/>
              <a:ea typeface="Roboto"/>
              <a:cs typeface="Roboto"/>
              <a:sym typeface="Roboto"/>
            </a:endParaRPr>
          </a:p>
          <a:p>
            <a:pPr indent="0" lvl="0" marL="0" rtl="0" algn="just">
              <a:lnSpc>
                <a:spcPct val="187500"/>
              </a:lnSpc>
              <a:spcBef>
                <a:spcPts val="900"/>
              </a:spcBef>
              <a:spcAft>
                <a:spcPts val="0"/>
              </a:spcAft>
              <a:buNone/>
            </a:pPr>
            <a:r>
              <a:rPr lang="en-GB" sz="1200">
                <a:solidFill>
                  <a:schemeClr val="lt1"/>
                </a:solidFill>
                <a:latin typeface="Roboto"/>
                <a:ea typeface="Roboto"/>
                <a:cs typeface="Roboto"/>
                <a:sym typeface="Roboto"/>
              </a:rPr>
              <a:t> </a:t>
            </a:r>
            <a:endParaRPr sz="1200">
              <a:solidFill>
                <a:schemeClr val="lt1"/>
              </a:solidFill>
              <a:latin typeface="Roboto"/>
              <a:ea typeface="Roboto"/>
              <a:cs typeface="Roboto"/>
              <a:sym typeface="Roboto"/>
            </a:endParaRPr>
          </a:p>
          <a:p>
            <a:pPr indent="0" lvl="0" marL="0" rtl="0" algn="l">
              <a:lnSpc>
                <a:spcPct val="115000"/>
              </a:lnSpc>
              <a:spcBef>
                <a:spcPts val="800"/>
              </a:spcBef>
              <a:spcAft>
                <a:spcPts val="1800"/>
              </a:spcAft>
              <a:buNone/>
            </a:pPr>
            <a:r>
              <a:t/>
            </a:r>
            <a:endParaRPr b="1" sz="135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4"/>
          <p:cNvSpPr txBox="1"/>
          <p:nvPr>
            <p:ph type="title"/>
          </p:nvPr>
        </p:nvSpPr>
        <p:spPr>
          <a:xfrm>
            <a:off x="863225" y="177025"/>
            <a:ext cx="5621400" cy="5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Lato"/>
                <a:ea typeface="Lato"/>
                <a:cs typeface="Lato"/>
                <a:sym typeface="Lato"/>
              </a:rPr>
              <a:t>Gp2y1010 Dust Sensor</a:t>
            </a:r>
            <a:endParaRPr b="1"/>
          </a:p>
        </p:txBody>
      </p:sp>
      <p:sp>
        <p:nvSpPr>
          <p:cNvPr id="363" name="Google Shape;363;p34"/>
          <p:cNvSpPr txBox="1"/>
          <p:nvPr/>
        </p:nvSpPr>
        <p:spPr>
          <a:xfrm>
            <a:off x="256350" y="1348950"/>
            <a:ext cx="8631300" cy="392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800"/>
              </a:spcAft>
              <a:buNone/>
            </a:pPr>
            <a:r>
              <a:t/>
            </a:r>
            <a:endParaRPr sz="1350">
              <a:solidFill>
                <a:schemeClr val="lt1"/>
              </a:solidFill>
            </a:endParaRPr>
          </a:p>
        </p:txBody>
      </p:sp>
      <p:pic>
        <p:nvPicPr>
          <p:cNvPr id="364" name="Google Shape;364;p34"/>
          <p:cNvPicPr preferRelativeResize="0"/>
          <p:nvPr/>
        </p:nvPicPr>
        <p:blipFill>
          <a:blip r:embed="rId3">
            <a:alphaModFix/>
          </a:blip>
          <a:stretch>
            <a:fillRect/>
          </a:stretch>
        </p:blipFill>
        <p:spPr>
          <a:xfrm>
            <a:off x="152400" y="1451550"/>
            <a:ext cx="3350224" cy="2445524"/>
          </a:xfrm>
          <a:prstGeom prst="rect">
            <a:avLst/>
          </a:prstGeom>
          <a:noFill/>
          <a:ln>
            <a:noFill/>
          </a:ln>
        </p:spPr>
      </p:pic>
      <p:sp>
        <p:nvSpPr>
          <p:cNvPr id="365" name="Google Shape;365;p34"/>
          <p:cNvSpPr txBox="1"/>
          <p:nvPr/>
        </p:nvSpPr>
        <p:spPr>
          <a:xfrm>
            <a:off x="3849725" y="1625100"/>
            <a:ext cx="45756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lt1"/>
                </a:solidFill>
                <a:latin typeface="Lato"/>
                <a:ea typeface="Lato"/>
                <a:cs typeface="Lato"/>
                <a:sym typeface="Lato"/>
              </a:rPr>
              <a:t>GP2Y1014AU0F is a tiny six-pin </a:t>
            </a:r>
            <a:r>
              <a:rPr b="1" lang="en-GB" sz="1300">
                <a:solidFill>
                  <a:schemeClr val="lt1"/>
                </a:solidFill>
                <a:latin typeface="Lato"/>
                <a:ea typeface="Lato"/>
                <a:cs typeface="Lato"/>
                <a:sym typeface="Lato"/>
              </a:rPr>
              <a:t>analog output</a:t>
            </a:r>
            <a:r>
              <a:rPr lang="en-GB" sz="1300">
                <a:solidFill>
                  <a:schemeClr val="lt1"/>
                </a:solidFill>
                <a:latin typeface="Lato"/>
                <a:ea typeface="Lato"/>
                <a:cs typeface="Lato"/>
                <a:sym typeface="Lato"/>
              </a:rPr>
              <a:t> optical air quality/optical dust sensor that is designed to sense dust particles in the air. It works on the principle of </a:t>
            </a:r>
            <a:r>
              <a:rPr b="1" lang="en-GB" sz="1300">
                <a:solidFill>
                  <a:schemeClr val="lt1"/>
                </a:solidFill>
                <a:latin typeface="Lato"/>
                <a:ea typeface="Lato"/>
                <a:cs typeface="Lato"/>
                <a:sym typeface="Lato"/>
              </a:rPr>
              <a:t>laser scattering</a:t>
            </a:r>
            <a:r>
              <a:rPr lang="en-GB" sz="1300">
                <a:solidFill>
                  <a:schemeClr val="lt1"/>
                </a:solidFill>
                <a:latin typeface="Lato"/>
                <a:ea typeface="Lato"/>
                <a:cs typeface="Lato"/>
                <a:sym typeface="Lato"/>
              </a:rPr>
              <a:t>. Inside the sensor module, an infrared emitting diode and a photosensor are diagonally arranged near the air inlet hole</a:t>
            </a:r>
            <a:endParaRPr>
              <a:solidFill>
                <a:schemeClr val="l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5"/>
          <p:cNvSpPr txBox="1"/>
          <p:nvPr>
            <p:ph type="title"/>
          </p:nvPr>
        </p:nvSpPr>
        <p:spPr>
          <a:xfrm>
            <a:off x="863225" y="177025"/>
            <a:ext cx="5621400" cy="5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Lato"/>
                <a:ea typeface="Lato"/>
                <a:cs typeface="Lato"/>
                <a:sym typeface="Lato"/>
              </a:rPr>
              <a:t>Gp2y1010 Dust Sensor</a:t>
            </a:r>
            <a:endParaRPr b="1"/>
          </a:p>
        </p:txBody>
      </p:sp>
      <p:sp>
        <p:nvSpPr>
          <p:cNvPr id="371" name="Google Shape;371;p35"/>
          <p:cNvSpPr txBox="1"/>
          <p:nvPr/>
        </p:nvSpPr>
        <p:spPr>
          <a:xfrm>
            <a:off x="347100" y="1341100"/>
            <a:ext cx="7305000" cy="2987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t/>
            </a:r>
            <a:endParaRPr b="1" sz="1800">
              <a:solidFill>
                <a:srgbClr val="121212"/>
              </a:solidFill>
              <a:highlight>
                <a:srgbClr val="FFFFFF"/>
              </a:highlight>
              <a:latin typeface="Lato"/>
              <a:ea typeface="Lato"/>
              <a:cs typeface="Lato"/>
              <a:sym typeface="Lato"/>
            </a:endParaRPr>
          </a:p>
          <a:p>
            <a:pPr indent="-342900" lvl="0" marL="457200" rtl="0" algn="just">
              <a:lnSpc>
                <a:spcPct val="115000"/>
              </a:lnSpc>
              <a:spcBef>
                <a:spcPts val="1500"/>
              </a:spcBef>
              <a:spcAft>
                <a:spcPts val="0"/>
              </a:spcAft>
              <a:buClr>
                <a:schemeClr val="lt1"/>
              </a:buClr>
              <a:buSzPts val="1800"/>
              <a:buFont typeface="Lato"/>
              <a:buChar char="●"/>
            </a:pPr>
            <a:r>
              <a:rPr lang="en-GB" sz="1800">
                <a:solidFill>
                  <a:schemeClr val="lt1"/>
                </a:solidFill>
                <a:latin typeface="Lato"/>
                <a:ea typeface="Lato"/>
                <a:cs typeface="Lato"/>
                <a:sym typeface="Lato"/>
              </a:rPr>
              <a:t>Low Current Consumption: 20mA max</a:t>
            </a:r>
            <a:endParaRPr sz="1800">
              <a:solidFill>
                <a:schemeClr val="lt1"/>
              </a:solidFill>
              <a:latin typeface="Lato"/>
              <a:ea typeface="Lato"/>
              <a:cs typeface="Lato"/>
              <a:sym typeface="Lato"/>
            </a:endParaRPr>
          </a:p>
          <a:p>
            <a:pPr indent="-342900" lvl="0" marL="457200" rtl="0" algn="just">
              <a:lnSpc>
                <a:spcPct val="115000"/>
              </a:lnSpc>
              <a:spcBef>
                <a:spcPts val="0"/>
              </a:spcBef>
              <a:spcAft>
                <a:spcPts val="0"/>
              </a:spcAft>
              <a:buClr>
                <a:schemeClr val="lt1"/>
              </a:buClr>
              <a:buSzPts val="1800"/>
              <a:buFont typeface="Lato"/>
              <a:buChar char="●"/>
            </a:pPr>
            <a:r>
              <a:rPr lang="en-GB" sz="1800">
                <a:solidFill>
                  <a:schemeClr val="lt1"/>
                </a:solidFill>
                <a:latin typeface="Lato"/>
                <a:ea typeface="Lato"/>
                <a:cs typeface="Lato"/>
                <a:sym typeface="Lato"/>
              </a:rPr>
              <a:t>Typical Operating Voltage: 4.5V to 5.5V</a:t>
            </a:r>
            <a:endParaRPr sz="1800">
              <a:solidFill>
                <a:schemeClr val="lt1"/>
              </a:solidFill>
              <a:latin typeface="Lato"/>
              <a:ea typeface="Lato"/>
              <a:cs typeface="Lato"/>
              <a:sym typeface="Lato"/>
            </a:endParaRPr>
          </a:p>
          <a:p>
            <a:pPr indent="-342900" lvl="0" marL="457200" rtl="0" algn="just">
              <a:lnSpc>
                <a:spcPct val="115000"/>
              </a:lnSpc>
              <a:spcBef>
                <a:spcPts val="0"/>
              </a:spcBef>
              <a:spcAft>
                <a:spcPts val="0"/>
              </a:spcAft>
              <a:buClr>
                <a:schemeClr val="lt1"/>
              </a:buClr>
              <a:buSzPts val="1800"/>
              <a:buFont typeface="Lato"/>
              <a:buChar char="●"/>
            </a:pPr>
            <a:r>
              <a:rPr lang="en-GB" sz="1800">
                <a:solidFill>
                  <a:schemeClr val="lt1"/>
                </a:solidFill>
                <a:latin typeface="Lato"/>
                <a:ea typeface="Lato"/>
                <a:cs typeface="Lato"/>
                <a:sym typeface="Lato"/>
              </a:rPr>
              <a:t>Minimum Detectable Dust Size: 0.5µm</a:t>
            </a:r>
            <a:endParaRPr sz="1800">
              <a:solidFill>
                <a:schemeClr val="lt1"/>
              </a:solidFill>
              <a:latin typeface="Lato"/>
              <a:ea typeface="Lato"/>
              <a:cs typeface="Lato"/>
              <a:sym typeface="Lato"/>
            </a:endParaRPr>
          </a:p>
          <a:p>
            <a:pPr indent="-342900" lvl="0" marL="457200" rtl="0" algn="just">
              <a:lnSpc>
                <a:spcPct val="115000"/>
              </a:lnSpc>
              <a:spcBef>
                <a:spcPts val="0"/>
              </a:spcBef>
              <a:spcAft>
                <a:spcPts val="0"/>
              </a:spcAft>
              <a:buClr>
                <a:schemeClr val="lt1"/>
              </a:buClr>
              <a:buSzPts val="1800"/>
              <a:buFont typeface="Lato"/>
              <a:buChar char="●"/>
            </a:pPr>
            <a:r>
              <a:rPr lang="en-GB" sz="1800">
                <a:solidFill>
                  <a:schemeClr val="lt1"/>
                </a:solidFill>
                <a:latin typeface="Lato"/>
                <a:ea typeface="Lato"/>
                <a:cs typeface="Lato"/>
                <a:sym typeface="Lato"/>
              </a:rPr>
              <a:t>Dust Density Sensing Range: Up to 580 ug/m3</a:t>
            </a:r>
            <a:endParaRPr sz="1800">
              <a:solidFill>
                <a:schemeClr val="lt1"/>
              </a:solidFill>
              <a:latin typeface="Lato"/>
              <a:ea typeface="Lato"/>
              <a:cs typeface="Lato"/>
              <a:sym typeface="Lato"/>
            </a:endParaRPr>
          </a:p>
          <a:p>
            <a:pPr indent="-342900" lvl="0" marL="457200" rtl="0" algn="just">
              <a:lnSpc>
                <a:spcPct val="115000"/>
              </a:lnSpc>
              <a:spcBef>
                <a:spcPts val="0"/>
              </a:spcBef>
              <a:spcAft>
                <a:spcPts val="0"/>
              </a:spcAft>
              <a:buClr>
                <a:schemeClr val="lt1"/>
              </a:buClr>
              <a:buSzPts val="1800"/>
              <a:buFont typeface="Lato"/>
              <a:buChar char="●"/>
            </a:pPr>
            <a:r>
              <a:rPr lang="en-GB" sz="1800">
                <a:solidFill>
                  <a:schemeClr val="lt1"/>
                </a:solidFill>
                <a:latin typeface="Lato"/>
                <a:ea typeface="Lato"/>
                <a:cs typeface="Lato"/>
                <a:sym typeface="Lato"/>
              </a:rPr>
              <a:t>Sensing Time: Less than 1 Second</a:t>
            </a:r>
            <a:endParaRPr sz="1800">
              <a:solidFill>
                <a:schemeClr val="lt1"/>
              </a:solidFill>
              <a:latin typeface="Lato"/>
              <a:ea typeface="Lato"/>
              <a:cs typeface="Lato"/>
              <a:sym typeface="Lato"/>
            </a:endParaRPr>
          </a:p>
          <a:p>
            <a:pPr indent="-342900" lvl="0" marL="457200" rtl="0" algn="just">
              <a:lnSpc>
                <a:spcPct val="115000"/>
              </a:lnSpc>
              <a:spcBef>
                <a:spcPts val="0"/>
              </a:spcBef>
              <a:spcAft>
                <a:spcPts val="0"/>
              </a:spcAft>
              <a:buClr>
                <a:schemeClr val="lt1"/>
              </a:buClr>
              <a:buSzPts val="1800"/>
              <a:buFont typeface="Lato"/>
              <a:buChar char="●"/>
            </a:pPr>
            <a:r>
              <a:rPr lang="en-GB" sz="1800">
                <a:solidFill>
                  <a:schemeClr val="lt1"/>
                </a:solidFill>
                <a:latin typeface="Lato"/>
                <a:ea typeface="Lato"/>
                <a:cs typeface="Lato"/>
                <a:sym typeface="Lato"/>
              </a:rPr>
              <a:t>Dimensions: 1.81 x 1.18 x 0.69'' (46.0 x 30.0 x 17.6mm)</a:t>
            </a:r>
            <a:endParaRPr sz="1800">
              <a:solidFill>
                <a:schemeClr val="lt1"/>
              </a:solidFill>
              <a:latin typeface="Lato"/>
              <a:ea typeface="Lato"/>
              <a:cs typeface="Lato"/>
              <a:sym typeface="Lato"/>
            </a:endParaRPr>
          </a:p>
          <a:p>
            <a:pPr indent="0" lvl="0" marL="0" rtl="0" algn="l">
              <a:spcBef>
                <a:spcPts val="800"/>
              </a:spcBef>
              <a:spcAft>
                <a:spcPts val="0"/>
              </a:spcAft>
              <a:buNone/>
            </a:pPr>
            <a:r>
              <a:t/>
            </a:r>
            <a:endParaRPr sz="18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8"/>
          <p:cNvSpPr txBox="1"/>
          <p:nvPr>
            <p:ph type="title"/>
          </p:nvPr>
        </p:nvSpPr>
        <p:spPr>
          <a:xfrm>
            <a:off x="966175"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Table of Contents</a:t>
            </a:r>
            <a:endParaRPr b="1"/>
          </a:p>
        </p:txBody>
      </p:sp>
      <p:sp>
        <p:nvSpPr>
          <p:cNvPr id="238" name="Google Shape;238;p18"/>
          <p:cNvSpPr txBox="1"/>
          <p:nvPr/>
        </p:nvSpPr>
        <p:spPr>
          <a:xfrm>
            <a:off x="1372650" y="1909100"/>
            <a:ext cx="5727300" cy="301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300">
                <a:solidFill>
                  <a:schemeClr val="lt1"/>
                </a:solidFill>
                <a:latin typeface="Lato"/>
                <a:ea typeface="Lato"/>
                <a:cs typeface="Lato"/>
                <a:sym typeface="Lato"/>
              </a:rPr>
              <a:t>1)Abstract</a:t>
            </a:r>
            <a:endParaRPr sz="2300">
              <a:solidFill>
                <a:schemeClr val="lt1"/>
              </a:solidFill>
              <a:latin typeface="Lato"/>
              <a:ea typeface="Lato"/>
              <a:cs typeface="Lato"/>
              <a:sym typeface="Lato"/>
            </a:endParaRPr>
          </a:p>
          <a:p>
            <a:pPr indent="0" lvl="0" marL="0" rtl="0" algn="l">
              <a:spcBef>
                <a:spcPts val="0"/>
              </a:spcBef>
              <a:spcAft>
                <a:spcPts val="0"/>
              </a:spcAft>
              <a:buNone/>
            </a:pPr>
            <a:r>
              <a:rPr lang="en-GB" sz="2300">
                <a:solidFill>
                  <a:schemeClr val="lt1"/>
                </a:solidFill>
                <a:latin typeface="Lato"/>
                <a:ea typeface="Lato"/>
                <a:cs typeface="Lato"/>
                <a:sym typeface="Lato"/>
              </a:rPr>
              <a:t>2)Introduction</a:t>
            </a:r>
            <a:endParaRPr sz="2300">
              <a:solidFill>
                <a:schemeClr val="lt1"/>
              </a:solidFill>
              <a:latin typeface="Lato"/>
              <a:ea typeface="Lato"/>
              <a:cs typeface="Lato"/>
              <a:sym typeface="Lato"/>
            </a:endParaRPr>
          </a:p>
          <a:p>
            <a:pPr indent="0" lvl="0" marL="0" rtl="0" algn="l">
              <a:spcBef>
                <a:spcPts val="0"/>
              </a:spcBef>
              <a:spcAft>
                <a:spcPts val="0"/>
              </a:spcAft>
              <a:buNone/>
            </a:pPr>
            <a:r>
              <a:rPr lang="en-GB" sz="2300">
                <a:solidFill>
                  <a:schemeClr val="lt1"/>
                </a:solidFill>
                <a:latin typeface="Lato"/>
                <a:ea typeface="Lato"/>
                <a:cs typeface="Lato"/>
                <a:sym typeface="Lato"/>
              </a:rPr>
              <a:t>3)Objectives</a:t>
            </a:r>
            <a:endParaRPr sz="2300">
              <a:solidFill>
                <a:schemeClr val="lt1"/>
              </a:solidFill>
              <a:latin typeface="Lato"/>
              <a:ea typeface="Lato"/>
              <a:cs typeface="Lato"/>
              <a:sym typeface="Lato"/>
            </a:endParaRPr>
          </a:p>
          <a:p>
            <a:pPr indent="0" lvl="0" marL="0" rtl="0" algn="l">
              <a:spcBef>
                <a:spcPts val="0"/>
              </a:spcBef>
              <a:spcAft>
                <a:spcPts val="0"/>
              </a:spcAft>
              <a:buNone/>
            </a:pPr>
            <a:r>
              <a:rPr lang="en-GB" sz="2300">
                <a:solidFill>
                  <a:schemeClr val="lt1"/>
                </a:solidFill>
                <a:latin typeface="Lato"/>
                <a:ea typeface="Lato"/>
                <a:cs typeface="Lato"/>
                <a:sym typeface="Lato"/>
              </a:rPr>
              <a:t>4)Methodology</a:t>
            </a:r>
            <a:endParaRPr sz="2300">
              <a:solidFill>
                <a:schemeClr val="lt1"/>
              </a:solidFill>
              <a:latin typeface="Lato"/>
              <a:ea typeface="Lato"/>
              <a:cs typeface="Lato"/>
              <a:sym typeface="Lato"/>
            </a:endParaRPr>
          </a:p>
          <a:p>
            <a:pPr indent="0" lvl="0" marL="0" rtl="0" algn="l">
              <a:spcBef>
                <a:spcPts val="0"/>
              </a:spcBef>
              <a:spcAft>
                <a:spcPts val="0"/>
              </a:spcAft>
              <a:buNone/>
            </a:pPr>
            <a:r>
              <a:rPr lang="en-GB" sz="2300">
                <a:solidFill>
                  <a:schemeClr val="lt1"/>
                </a:solidFill>
                <a:latin typeface="Lato"/>
                <a:ea typeface="Lato"/>
                <a:cs typeface="Lato"/>
                <a:sym typeface="Lato"/>
              </a:rPr>
              <a:t>5)Hardware/Software</a:t>
            </a:r>
            <a:endParaRPr sz="2300">
              <a:solidFill>
                <a:schemeClr val="lt1"/>
              </a:solidFill>
              <a:latin typeface="Lato"/>
              <a:ea typeface="Lato"/>
              <a:cs typeface="Lato"/>
              <a:sym typeface="Lato"/>
            </a:endParaRPr>
          </a:p>
          <a:p>
            <a:pPr indent="0" lvl="0" marL="0" rtl="0" algn="l">
              <a:spcBef>
                <a:spcPts val="0"/>
              </a:spcBef>
              <a:spcAft>
                <a:spcPts val="0"/>
              </a:spcAft>
              <a:buNone/>
            </a:pPr>
            <a:r>
              <a:rPr lang="en-GB" sz="2300">
                <a:solidFill>
                  <a:schemeClr val="lt1"/>
                </a:solidFill>
                <a:latin typeface="Lato"/>
                <a:ea typeface="Lato"/>
                <a:cs typeface="Lato"/>
                <a:sym typeface="Lato"/>
              </a:rPr>
              <a:t>6)Expected Results</a:t>
            </a:r>
            <a:endParaRPr sz="2300">
              <a:solidFill>
                <a:schemeClr val="lt1"/>
              </a:solidFill>
              <a:latin typeface="Lato"/>
              <a:ea typeface="Lato"/>
              <a:cs typeface="Lato"/>
              <a:sym typeface="Lato"/>
            </a:endParaRPr>
          </a:p>
          <a:p>
            <a:pPr indent="0" lvl="0" marL="0" rtl="0" algn="l">
              <a:spcBef>
                <a:spcPts val="0"/>
              </a:spcBef>
              <a:spcAft>
                <a:spcPts val="0"/>
              </a:spcAft>
              <a:buNone/>
            </a:pPr>
            <a:r>
              <a:rPr lang="en-GB" sz="2300">
                <a:solidFill>
                  <a:schemeClr val="lt1"/>
                </a:solidFill>
                <a:latin typeface="Lato"/>
                <a:ea typeface="Lato"/>
                <a:cs typeface="Lato"/>
                <a:sym typeface="Lato"/>
              </a:rPr>
              <a:t>7)Applications</a:t>
            </a:r>
            <a:endParaRPr sz="2300">
              <a:solidFill>
                <a:schemeClr val="lt1"/>
              </a:solidFill>
              <a:latin typeface="Lato"/>
              <a:ea typeface="Lato"/>
              <a:cs typeface="Lato"/>
              <a:sym typeface="Lato"/>
            </a:endParaRPr>
          </a:p>
          <a:p>
            <a:pPr indent="0" lvl="0" marL="0" rtl="0" algn="l">
              <a:spcBef>
                <a:spcPts val="0"/>
              </a:spcBef>
              <a:spcAft>
                <a:spcPts val="0"/>
              </a:spcAft>
              <a:buNone/>
            </a:pPr>
            <a:r>
              <a:rPr lang="en-GB" sz="2300">
                <a:solidFill>
                  <a:schemeClr val="lt1"/>
                </a:solidFill>
                <a:latin typeface="Lato"/>
                <a:ea typeface="Lato"/>
                <a:cs typeface="Lato"/>
                <a:sym typeface="Lato"/>
              </a:rPr>
              <a:t>8)Reference</a:t>
            </a:r>
            <a:endParaRPr sz="2300">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HC-05 Bluetooth Module</a:t>
            </a:r>
            <a:endParaRPr b="1"/>
          </a:p>
        </p:txBody>
      </p:sp>
      <p:pic>
        <p:nvPicPr>
          <p:cNvPr id="377" name="Google Shape;377;p36"/>
          <p:cNvPicPr preferRelativeResize="0"/>
          <p:nvPr/>
        </p:nvPicPr>
        <p:blipFill>
          <a:blip r:embed="rId3">
            <a:alphaModFix/>
          </a:blip>
          <a:stretch>
            <a:fillRect/>
          </a:stretch>
        </p:blipFill>
        <p:spPr>
          <a:xfrm>
            <a:off x="863950" y="1706675"/>
            <a:ext cx="1730150" cy="1730150"/>
          </a:xfrm>
          <a:prstGeom prst="rect">
            <a:avLst/>
          </a:prstGeom>
          <a:noFill/>
          <a:ln>
            <a:noFill/>
          </a:ln>
        </p:spPr>
      </p:pic>
      <p:sp>
        <p:nvSpPr>
          <p:cNvPr id="378" name="Google Shape;378;p36"/>
          <p:cNvSpPr txBox="1"/>
          <p:nvPr/>
        </p:nvSpPr>
        <p:spPr>
          <a:xfrm>
            <a:off x="3436800" y="1254350"/>
            <a:ext cx="4899600" cy="23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273239"/>
              </a:solidFill>
              <a:highlight>
                <a:srgbClr val="FFFFFF"/>
              </a:highlight>
              <a:latin typeface="Nunito"/>
              <a:ea typeface="Nunito"/>
              <a:cs typeface="Nunito"/>
              <a:sym typeface="Nunito"/>
            </a:endParaRPr>
          </a:p>
          <a:p>
            <a:pPr indent="0" lvl="0" marL="0" rtl="0" algn="l">
              <a:spcBef>
                <a:spcPts val="0"/>
              </a:spcBef>
              <a:spcAft>
                <a:spcPts val="0"/>
              </a:spcAft>
              <a:buNone/>
            </a:pPr>
            <a:r>
              <a:t/>
            </a:r>
            <a:endParaRPr sz="1500">
              <a:solidFill>
                <a:srgbClr val="273239"/>
              </a:solidFill>
              <a:highlight>
                <a:srgbClr val="FFFFFF"/>
              </a:highlight>
              <a:latin typeface="Montserrat"/>
              <a:ea typeface="Montserrat"/>
              <a:cs typeface="Montserrat"/>
              <a:sym typeface="Montserrat"/>
            </a:endParaRPr>
          </a:p>
          <a:p>
            <a:pPr indent="-307975" lvl="0" marL="635000" rtl="0" algn="l">
              <a:lnSpc>
                <a:spcPct val="115000"/>
              </a:lnSpc>
              <a:spcBef>
                <a:spcPts val="0"/>
              </a:spcBef>
              <a:spcAft>
                <a:spcPts val="0"/>
              </a:spcAft>
              <a:buClr>
                <a:schemeClr val="lt1"/>
              </a:buClr>
              <a:buSzPts val="1250"/>
              <a:buFont typeface="Montserrat"/>
              <a:buChar char="●"/>
            </a:pPr>
            <a:r>
              <a:rPr lang="en-GB" sz="1250">
                <a:solidFill>
                  <a:schemeClr val="lt1"/>
                </a:solidFill>
                <a:latin typeface="Montserrat"/>
                <a:ea typeface="Montserrat"/>
                <a:cs typeface="Montserrat"/>
                <a:sym typeface="Montserrat"/>
              </a:rPr>
              <a:t>The HC05 bluetooth module is used as UART serial converter module and can easily transfer the UART data through the wireless bluetooth.</a:t>
            </a:r>
            <a:endParaRPr sz="1250">
              <a:solidFill>
                <a:schemeClr val="lt1"/>
              </a:solidFill>
              <a:latin typeface="Montserrat"/>
              <a:ea typeface="Montserrat"/>
              <a:cs typeface="Montserrat"/>
              <a:sym typeface="Montserrat"/>
            </a:endParaRPr>
          </a:p>
          <a:p>
            <a:pPr indent="-307975" lvl="0" marL="635000" rtl="0" algn="l">
              <a:lnSpc>
                <a:spcPct val="115000"/>
              </a:lnSpc>
              <a:spcBef>
                <a:spcPts val="0"/>
              </a:spcBef>
              <a:spcAft>
                <a:spcPts val="0"/>
              </a:spcAft>
              <a:buClr>
                <a:schemeClr val="lt1"/>
              </a:buClr>
              <a:buSzPts val="1250"/>
              <a:buFont typeface="Montserrat"/>
              <a:buChar char="●"/>
            </a:pPr>
            <a:r>
              <a:rPr lang="en-GB" sz="1250">
                <a:solidFill>
                  <a:schemeClr val="lt1"/>
                </a:solidFill>
                <a:latin typeface="Montserrat"/>
                <a:ea typeface="Montserrat"/>
                <a:cs typeface="Montserrat"/>
                <a:sym typeface="Montserrat"/>
              </a:rPr>
              <a:t>The Bluetooth module has a Frequency: 2.4GHz ISM band, PIO control and comes with an integrated antenna and edge connector.</a:t>
            </a:r>
            <a:endParaRPr sz="1250">
              <a:solidFill>
                <a:schemeClr val="lt1"/>
              </a:solidFill>
              <a:latin typeface="Montserrat"/>
              <a:ea typeface="Montserrat"/>
              <a:cs typeface="Montserrat"/>
              <a:sym typeface="Montserrat"/>
            </a:endParaRPr>
          </a:p>
          <a:p>
            <a:pPr indent="-307975" lvl="0" marL="635000" rtl="0" algn="l">
              <a:lnSpc>
                <a:spcPct val="115000"/>
              </a:lnSpc>
              <a:spcBef>
                <a:spcPts val="0"/>
              </a:spcBef>
              <a:spcAft>
                <a:spcPts val="0"/>
              </a:spcAft>
              <a:buClr>
                <a:schemeClr val="lt1"/>
              </a:buClr>
              <a:buSzPts val="1250"/>
              <a:buFont typeface="Montserrat"/>
              <a:buChar char="●"/>
            </a:pPr>
            <a:r>
              <a:rPr lang="en-GB" sz="1250">
                <a:solidFill>
                  <a:schemeClr val="lt1"/>
                </a:solidFill>
                <a:latin typeface="Montserrat"/>
                <a:ea typeface="Montserrat"/>
                <a:cs typeface="Montserrat"/>
                <a:sym typeface="Montserrat"/>
              </a:rPr>
              <a:t>The HC-05 bluetooth module can be used in master or slave configuration.</a:t>
            </a:r>
            <a:endParaRPr sz="125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500">
              <a:solidFill>
                <a:schemeClr val="lt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7"/>
          <p:cNvSpPr txBox="1"/>
          <p:nvPr>
            <p:ph type="title"/>
          </p:nvPr>
        </p:nvSpPr>
        <p:spPr>
          <a:xfrm>
            <a:off x="855725" y="84700"/>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Software and Code </a:t>
            </a:r>
            <a:endParaRPr/>
          </a:p>
        </p:txBody>
      </p:sp>
      <p:sp>
        <p:nvSpPr>
          <p:cNvPr id="384" name="Google Shape;384;p37"/>
          <p:cNvSpPr txBox="1"/>
          <p:nvPr>
            <p:ph idx="1" type="body"/>
          </p:nvPr>
        </p:nvSpPr>
        <p:spPr>
          <a:xfrm>
            <a:off x="1202825" y="683200"/>
            <a:ext cx="28956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50"/>
              <a:t>#include &lt;Adafruit_Sensor.h&gt;                                     </a:t>
            </a:r>
            <a:endParaRPr sz="1150"/>
          </a:p>
          <a:p>
            <a:pPr indent="0" lvl="0" marL="0" rtl="0" algn="l">
              <a:spcBef>
                <a:spcPts val="1600"/>
              </a:spcBef>
              <a:spcAft>
                <a:spcPts val="0"/>
              </a:spcAft>
              <a:buNone/>
            </a:pPr>
            <a:r>
              <a:rPr lang="en-GB" sz="1150"/>
              <a:t>#include &lt;DHT.h&gt;</a:t>
            </a:r>
            <a:endParaRPr sz="1150"/>
          </a:p>
          <a:p>
            <a:pPr indent="0" lvl="0" marL="0" rtl="0" algn="l">
              <a:spcBef>
                <a:spcPts val="1600"/>
              </a:spcBef>
              <a:spcAft>
                <a:spcPts val="0"/>
              </a:spcAft>
              <a:buNone/>
            </a:pPr>
            <a:r>
              <a:rPr lang="en-GB" sz="1150"/>
              <a:t>#include &lt;DHT_U.h&gt;</a:t>
            </a:r>
            <a:endParaRPr sz="1150"/>
          </a:p>
          <a:p>
            <a:pPr indent="0" lvl="0" marL="0" rtl="0" algn="l">
              <a:spcBef>
                <a:spcPts val="1600"/>
              </a:spcBef>
              <a:spcAft>
                <a:spcPts val="0"/>
              </a:spcAft>
              <a:buNone/>
            </a:pPr>
            <a:r>
              <a:rPr lang="en-GB" sz="1150"/>
              <a:t>#define DHTTYPE DHT11</a:t>
            </a:r>
            <a:endParaRPr sz="1150"/>
          </a:p>
          <a:p>
            <a:pPr indent="0" lvl="0" marL="0" rtl="0" algn="l">
              <a:spcBef>
                <a:spcPts val="1600"/>
              </a:spcBef>
              <a:spcAft>
                <a:spcPts val="0"/>
              </a:spcAft>
              <a:buNone/>
            </a:pPr>
            <a:r>
              <a:rPr lang="en-GB" sz="1150"/>
              <a:t>// DHT 11</a:t>
            </a:r>
            <a:endParaRPr sz="1150"/>
          </a:p>
          <a:p>
            <a:pPr indent="0" lvl="0" marL="0" rtl="0" algn="l">
              <a:spcBef>
                <a:spcPts val="1600"/>
              </a:spcBef>
              <a:spcAft>
                <a:spcPts val="0"/>
              </a:spcAft>
              <a:buNone/>
            </a:pPr>
            <a:r>
              <a:rPr lang="en-GB" sz="1150"/>
              <a:t>#define DHTPIN 5</a:t>
            </a:r>
            <a:endParaRPr sz="1150"/>
          </a:p>
          <a:p>
            <a:pPr indent="0" lvl="0" marL="0" rtl="0" algn="l">
              <a:spcBef>
                <a:spcPts val="1600"/>
              </a:spcBef>
              <a:spcAft>
                <a:spcPts val="0"/>
              </a:spcAft>
              <a:buNone/>
            </a:pPr>
            <a:r>
              <a:rPr lang="en-GB" sz="1150"/>
              <a:t>DHT_Unified dht(DHTPIN, DHTTYPE);</a:t>
            </a:r>
            <a:endParaRPr sz="1150"/>
          </a:p>
          <a:p>
            <a:pPr indent="0" lvl="0" marL="0" rtl="0" algn="l">
              <a:spcBef>
                <a:spcPts val="1600"/>
              </a:spcBef>
              <a:spcAft>
                <a:spcPts val="0"/>
              </a:spcAft>
              <a:buNone/>
            </a:pPr>
            <a:r>
              <a:rPr lang="en-GB" sz="1150"/>
              <a:t>uint32_t delayMS;</a:t>
            </a:r>
            <a:endParaRPr sz="1150"/>
          </a:p>
          <a:p>
            <a:pPr indent="0" lvl="0" marL="0" rtl="0" algn="l">
              <a:spcBef>
                <a:spcPts val="1600"/>
              </a:spcBef>
              <a:spcAft>
                <a:spcPts val="0"/>
              </a:spcAft>
              <a:buNone/>
            </a:pPr>
            <a:r>
              <a:rPr lang="en-GB" sz="1150"/>
              <a:t>#include &lt;SPI.h&gt;</a:t>
            </a:r>
            <a:endParaRPr sz="1150"/>
          </a:p>
          <a:p>
            <a:pPr indent="0" lvl="0" marL="0" rtl="0" algn="l">
              <a:spcBef>
                <a:spcPts val="1600"/>
              </a:spcBef>
              <a:spcAft>
                <a:spcPts val="0"/>
              </a:spcAft>
              <a:buNone/>
            </a:pPr>
            <a:r>
              <a:rPr lang="en-GB" sz="1150"/>
              <a:t>#include &lt;Adafruit_GFX.h&gt;</a:t>
            </a:r>
            <a:endParaRPr sz="1150"/>
          </a:p>
          <a:p>
            <a:pPr indent="0" lvl="0" marL="0" rtl="0" algn="l">
              <a:spcBef>
                <a:spcPts val="1600"/>
              </a:spcBef>
              <a:spcAft>
                <a:spcPts val="1600"/>
              </a:spcAft>
              <a:buNone/>
            </a:pPr>
            <a:r>
              <a:t/>
            </a:r>
            <a:endParaRPr sz="1500"/>
          </a:p>
        </p:txBody>
      </p:sp>
      <p:sp>
        <p:nvSpPr>
          <p:cNvPr id="385" name="Google Shape;385;p37"/>
          <p:cNvSpPr txBox="1"/>
          <p:nvPr/>
        </p:nvSpPr>
        <p:spPr>
          <a:xfrm>
            <a:off x="4545800" y="796925"/>
            <a:ext cx="3324000" cy="329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50">
                <a:solidFill>
                  <a:schemeClr val="lt1"/>
                </a:solidFill>
                <a:latin typeface="Lato"/>
                <a:ea typeface="Lato"/>
                <a:cs typeface="Lato"/>
                <a:sym typeface="Lato"/>
              </a:rPr>
              <a:t>#include &lt;Adafruit_SSD1306.h&gt;</a:t>
            </a:r>
            <a:endParaRPr sz="1150">
              <a:solidFill>
                <a:schemeClr val="lt1"/>
              </a:solidFill>
              <a:latin typeface="Lato"/>
              <a:ea typeface="Lato"/>
              <a:cs typeface="Lato"/>
              <a:sym typeface="Lato"/>
            </a:endParaRPr>
          </a:p>
          <a:p>
            <a:pPr indent="0" lvl="0" marL="0" rtl="0" algn="l">
              <a:lnSpc>
                <a:spcPct val="115000"/>
              </a:lnSpc>
              <a:spcBef>
                <a:spcPts val="1600"/>
              </a:spcBef>
              <a:spcAft>
                <a:spcPts val="0"/>
              </a:spcAft>
              <a:buNone/>
            </a:pPr>
            <a:r>
              <a:rPr lang="en-GB" sz="1150">
                <a:solidFill>
                  <a:schemeClr val="lt1"/>
                </a:solidFill>
                <a:latin typeface="Lato"/>
                <a:ea typeface="Lato"/>
                <a:cs typeface="Lato"/>
                <a:sym typeface="Lato"/>
              </a:rPr>
              <a:t>int sensorValue;</a:t>
            </a:r>
            <a:endParaRPr sz="1150">
              <a:solidFill>
                <a:schemeClr val="lt1"/>
              </a:solidFill>
              <a:latin typeface="Lato"/>
              <a:ea typeface="Lato"/>
              <a:cs typeface="Lato"/>
              <a:sym typeface="Lato"/>
            </a:endParaRPr>
          </a:p>
          <a:p>
            <a:pPr indent="0" lvl="0" marL="0" rtl="0" algn="l">
              <a:lnSpc>
                <a:spcPct val="115000"/>
              </a:lnSpc>
              <a:spcBef>
                <a:spcPts val="1600"/>
              </a:spcBef>
              <a:spcAft>
                <a:spcPts val="0"/>
              </a:spcAft>
              <a:buNone/>
            </a:pPr>
            <a:r>
              <a:rPr lang="en-GB" sz="1150">
                <a:solidFill>
                  <a:schemeClr val="lt1"/>
                </a:solidFill>
                <a:latin typeface="Lato"/>
                <a:ea typeface="Lato"/>
                <a:cs typeface="Lato"/>
                <a:sym typeface="Lato"/>
              </a:rPr>
              <a:t>int digitalValue;</a:t>
            </a:r>
            <a:endParaRPr sz="1150">
              <a:solidFill>
                <a:schemeClr val="lt1"/>
              </a:solidFill>
              <a:latin typeface="Lato"/>
              <a:ea typeface="Lato"/>
              <a:cs typeface="Lato"/>
              <a:sym typeface="Lato"/>
            </a:endParaRPr>
          </a:p>
          <a:p>
            <a:pPr indent="0" lvl="0" marL="0" rtl="0" algn="l">
              <a:lnSpc>
                <a:spcPct val="115000"/>
              </a:lnSpc>
              <a:spcBef>
                <a:spcPts val="1600"/>
              </a:spcBef>
              <a:spcAft>
                <a:spcPts val="0"/>
              </a:spcAft>
              <a:buNone/>
            </a:pPr>
            <a:r>
              <a:rPr lang="en-GB" sz="1150">
                <a:solidFill>
                  <a:schemeClr val="lt1"/>
                </a:solidFill>
                <a:latin typeface="Lato"/>
                <a:ea typeface="Lato"/>
                <a:cs typeface="Lato"/>
                <a:sym typeface="Lato"/>
              </a:rPr>
              <a:t>int sensePin = A5;</a:t>
            </a:r>
            <a:endParaRPr sz="1150">
              <a:solidFill>
                <a:schemeClr val="lt1"/>
              </a:solidFill>
              <a:latin typeface="Lato"/>
              <a:ea typeface="Lato"/>
              <a:cs typeface="Lato"/>
              <a:sym typeface="Lato"/>
            </a:endParaRPr>
          </a:p>
          <a:p>
            <a:pPr indent="0" lvl="0" marL="0" rtl="0" algn="l">
              <a:lnSpc>
                <a:spcPct val="115000"/>
              </a:lnSpc>
              <a:spcBef>
                <a:spcPts val="1600"/>
              </a:spcBef>
              <a:spcAft>
                <a:spcPts val="0"/>
              </a:spcAft>
              <a:buNone/>
            </a:pPr>
            <a:r>
              <a:rPr lang="en-GB" sz="1150">
                <a:solidFill>
                  <a:schemeClr val="lt1"/>
                </a:solidFill>
                <a:latin typeface="Lato"/>
                <a:ea typeface="Lato"/>
                <a:cs typeface="Lato"/>
                <a:sym typeface="Lato"/>
              </a:rPr>
              <a:t>float outVo=0;</a:t>
            </a:r>
            <a:endParaRPr sz="1150">
              <a:solidFill>
                <a:schemeClr val="lt1"/>
              </a:solidFill>
              <a:latin typeface="Lato"/>
              <a:ea typeface="Lato"/>
              <a:cs typeface="Lato"/>
              <a:sym typeface="Lato"/>
            </a:endParaRPr>
          </a:p>
          <a:p>
            <a:pPr indent="0" lvl="0" marL="0" rtl="0" algn="l">
              <a:lnSpc>
                <a:spcPct val="115000"/>
              </a:lnSpc>
              <a:spcBef>
                <a:spcPts val="1600"/>
              </a:spcBef>
              <a:spcAft>
                <a:spcPts val="0"/>
              </a:spcAft>
              <a:buNone/>
            </a:pPr>
            <a:r>
              <a:rPr lang="en-GB" sz="1150">
                <a:solidFill>
                  <a:schemeClr val="lt1"/>
                </a:solidFill>
                <a:latin typeface="Lato"/>
                <a:ea typeface="Lato"/>
                <a:cs typeface="Lato"/>
                <a:sym typeface="Lato"/>
              </a:rPr>
              <a:t>float sigVolt=0;</a:t>
            </a:r>
            <a:endParaRPr sz="1150">
              <a:solidFill>
                <a:schemeClr val="lt1"/>
              </a:solidFill>
              <a:latin typeface="Lato"/>
              <a:ea typeface="Lato"/>
              <a:cs typeface="Lato"/>
              <a:sym typeface="Lato"/>
            </a:endParaRPr>
          </a:p>
          <a:p>
            <a:pPr indent="0" lvl="0" marL="0" rtl="0" algn="l">
              <a:lnSpc>
                <a:spcPct val="115000"/>
              </a:lnSpc>
              <a:spcBef>
                <a:spcPts val="1600"/>
              </a:spcBef>
              <a:spcAft>
                <a:spcPts val="0"/>
              </a:spcAft>
              <a:buNone/>
            </a:pPr>
            <a:r>
              <a:rPr lang="en-GB" sz="1150">
                <a:solidFill>
                  <a:schemeClr val="lt1"/>
                </a:solidFill>
                <a:latin typeface="Lato"/>
                <a:ea typeface="Lato"/>
                <a:cs typeface="Lato"/>
                <a:sym typeface="Lato"/>
              </a:rPr>
              <a:t>float dustLevel=0;</a:t>
            </a:r>
            <a:endParaRPr sz="950">
              <a:solidFill>
                <a:schemeClr val="lt1"/>
              </a:solidFill>
              <a:latin typeface="Lato"/>
              <a:ea typeface="Lato"/>
              <a:cs typeface="Lato"/>
              <a:sym typeface="Lato"/>
            </a:endParaRPr>
          </a:p>
          <a:p>
            <a:pPr indent="0" lvl="0" marL="0" rtl="0" algn="l">
              <a:lnSpc>
                <a:spcPct val="115000"/>
              </a:lnSpc>
              <a:spcBef>
                <a:spcPts val="1600"/>
              </a:spcBef>
              <a:spcAft>
                <a:spcPts val="0"/>
              </a:spcAft>
              <a:buNone/>
            </a:pPr>
            <a:r>
              <a:t/>
            </a:r>
            <a:endParaRPr sz="1500">
              <a:solidFill>
                <a:schemeClr val="lt1"/>
              </a:solidFill>
              <a:latin typeface="Lato"/>
              <a:ea typeface="Lato"/>
              <a:cs typeface="Lato"/>
              <a:sym typeface="Lato"/>
            </a:endParaRPr>
          </a:p>
          <a:p>
            <a:pPr indent="0" lvl="0" marL="0" rtl="0" algn="l">
              <a:spcBef>
                <a:spcPts val="1600"/>
              </a:spcBef>
              <a:spcAft>
                <a:spcPts val="0"/>
              </a:spcAft>
              <a:buNone/>
            </a:pPr>
            <a:r>
              <a:t/>
            </a:r>
            <a:endParaRPr>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38"/>
          <p:cNvSpPr txBox="1"/>
          <p:nvPr/>
        </p:nvSpPr>
        <p:spPr>
          <a:xfrm>
            <a:off x="744075" y="227700"/>
            <a:ext cx="7837200" cy="46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50">
                <a:solidFill>
                  <a:schemeClr val="lt1"/>
                </a:solidFill>
                <a:latin typeface="Lato"/>
                <a:ea typeface="Lato"/>
                <a:cs typeface="Lato"/>
                <a:sym typeface="Lato"/>
              </a:rPr>
              <a:t>void setup()</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Serial.begin(9600); // sets the serial port to 9600</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dht.begin();</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sensor_t sensor;</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delayMS = sensor.min_delay / 1000;</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pinMode(13, OUTPUT);</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pinMode(2, INPUT);</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outVo = analogRead(sensePin);</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sigVolt = outVo*(5.0/1024);</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dustLevel = 0.17 * sigVolt - 0.1;</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9"/>
          <p:cNvSpPr txBox="1"/>
          <p:nvPr/>
        </p:nvSpPr>
        <p:spPr>
          <a:xfrm>
            <a:off x="164675" y="136200"/>
            <a:ext cx="8579400" cy="47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50">
                <a:solidFill>
                  <a:schemeClr val="lt1"/>
                </a:solidFill>
                <a:latin typeface="Lato"/>
                <a:ea typeface="Lato"/>
                <a:cs typeface="Lato"/>
                <a:sym typeface="Lato"/>
              </a:rPr>
              <a:t>void loop()</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sensorValue = analogRead(0); // read analog input pin 0</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digitalValue = digitalRead(3);</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if (sensorValue &gt; 400)</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digitalWrite(13, HIGH);</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else</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digitalWrite(13, LOW);</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Serial.print("The Quality of air is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Serial.print(sensorValue, DEC);</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Serial.println(" ppm");// prints the value read</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Serial.print("The value of the MQ135 Digital sensor is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Serial.println(digitalValue, DEC);</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if(digitalValue == 0){</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Serial.println("No Harmful Gases Detected");</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else{</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Serial.println("HarmfulGases Detected");</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0"/>
          <p:cNvSpPr txBox="1"/>
          <p:nvPr/>
        </p:nvSpPr>
        <p:spPr>
          <a:xfrm>
            <a:off x="347650" y="227700"/>
            <a:ext cx="8467500" cy="450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50">
                <a:solidFill>
                  <a:schemeClr val="lt1"/>
                </a:solidFill>
                <a:latin typeface="Lato"/>
                <a:ea typeface="Lato"/>
                <a:cs typeface="Lato"/>
                <a:sym typeface="Lato"/>
              </a:rPr>
              <a:t>sensors_event_t event;</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dht.temperature().getEvent(&amp;event);</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Serial.print(F("Temperature: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Serial.print(event.temperature);</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Serial.println(F("°C"));</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dht.humidity().getEvent(&amp;event);</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Serial.print(F("Humidity: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Serial.print(event.relative_humidity);</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Serial.println(F("%"));</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rPr lang="en-GB" sz="1150">
                <a:solidFill>
                  <a:schemeClr val="lt1"/>
                </a:solidFill>
                <a:latin typeface="Lato"/>
                <a:ea typeface="Lato"/>
                <a:cs typeface="Lato"/>
                <a:sym typeface="Lato"/>
              </a:rPr>
              <a:t>Serial.print("The value from the sensor is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Serial.println(outVo);</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Serial.print("The value signal voltage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Serial.println(sigVolt,4);</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rPr lang="en-GB" sz="1150">
                <a:solidFill>
                  <a:schemeClr val="lt1"/>
                </a:solidFill>
                <a:latin typeface="Lato"/>
                <a:ea typeface="Lato"/>
                <a:cs typeface="Lato"/>
                <a:sym typeface="Lato"/>
              </a:rPr>
              <a:t>Serial.print("The Dust Density is :");</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Serial.println(dustLevel,4);</a:t>
            </a:r>
            <a:endParaRPr sz="1150">
              <a:solidFill>
                <a:schemeClr val="lt1"/>
              </a:solidFill>
              <a:latin typeface="Lato"/>
              <a:ea typeface="Lato"/>
              <a:cs typeface="Lato"/>
              <a:sym typeface="Lato"/>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rPr lang="en-GB" sz="1150">
                <a:solidFill>
                  <a:schemeClr val="lt1"/>
                </a:solidFill>
                <a:latin typeface="Lato"/>
                <a:ea typeface="Lato"/>
                <a:cs typeface="Lato"/>
                <a:sym typeface="Lato"/>
              </a:rPr>
              <a:t>delay(delayMS);</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delay(1000); // wait 100ms for next reading</a:t>
            </a:r>
            <a:endParaRPr sz="1150">
              <a:solidFill>
                <a:schemeClr val="lt1"/>
              </a:solidFill>
              <a:latin typeface="Lato"/>
              <a:ea typeface="Lato"/>
              <a:cs typeface="Lato"/>
              <a:sym typeface="Lato"/>
            </a:endParaRPr>
          </a:p>
          <a:p>
            <a:pPr indent="0" lvl="0" marL="0" rtl="0" algn="l">
              <a:spcBef>
                <a:spcPts val="0"/>
              </a:spcBef>
              <a:spcAft>
                <a:spcPts val="0"/>
              </a:spcAft>
              <a:buNone/>
            </a:pPr>
            <a:r>
              <a:rPr lang="en-GB" sz="1150">
                <a:solidFill>
                  <a:schemeClr val="lt1"/>
                </a:solidFill>
                <a:latin typeface="Lato"/>
                <a:ea typeface="Lato"/>
                <a:cs typeface="Lato"/>
                <a:sym typeface="Lato"/>
              </a:rPr>
              <a:t>}</a:t>
            </a:r>
            <a:endParaRPr>
              <a:solidFill>
                <a:schemeClr val="lt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Expected Results</a:t>
            </a:r>
            <a:endParaRPr/>
          </a:p>
        </p:txBody>
      </p:sp>
      <p:sp>
        <p:nvSpPr>
          <p:cNvPr id="406" name="Google Shape;406;p41"/>
          <p:cNvSpPr txBox="1"/>
          <p:nvPr/>
        </p:nvSpPr>
        <p:spPr>
          <a:xfrm>
            <a:off x="1329300" y="1366175"/>
            <a:ext cx="6485400" cy="2287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The Quality of the Air present is measured in Parts Per Million</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The Temperature and Humidity of the Air are measured in Real-time</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Detection of Harmful gases like Carbon dioxide, Ammonia and others are detected</a:t>
            </a:r>
            <a:endParaRPr>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The dust Density of the present Air is measured in ug/m3</a:t>
            </a:r>
            <a:endParaRPr>
              <a:solidFill>
                <a:schemeClr val="lt1"/>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pic>
        <p:nvPicPr>
          <p:cNvPr id="411" name="Google Shape;411;p42"/>
          <p:cNvPicPr preferRelativeResize="0"/>
          <p:nvPr/>
        </p:nvPicPr>
        <p:blipFill>
          <a:blip r:embed="rId3">
            <a:alphaModFix/>
          </a:blip>
          <a:stretch>
            <a:fillRect/>
          </a:stretch>
        </p:blipFill>
        <p:spPr>
          <a:xfrm>
            <a:off x="3720325" y="847775"/>
            <a:ext cx="1911851" cy="4143324"/>
          </a:xfrm>
          <a:prstGeom prst="rect">
            <a:avLst/>
          </a:prstGeom>
          <a:noFill/>
          <a:ln>
            <a:noFill/>
          </a:ln>
        </p:spPr>
      </p:pic>
      <p:sp>
        <p:nvSpPr>
          <p:cNvPr id="412" name="Google Shape;412;p42"/>
          <p:cNvSpPr txBox="1"/>
          <p:nvPr/>
        </p:nvSpPr>
        <p:spPr>
          <a:xfrm>
            <a:off x="1587775" y="288675"/>
            <a:ext cx="6261600" cy="39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lt1"/>
                </a:solidFill>
                <a:latin typeface="Montserrat"/>
                <a:ea typeface="Montserrat"/>
                <a:cs typeface="Montserrat"/>
                <a:sym typeface="Montserrat"/>
              </a:rPr>
              <a:t>Result Screen Observed in the Mobile Device</a:t>
            </a:r>
            <a:endParaRPr b="1">
              <a:solidFill>
                <a:schemeClr val="lt1"/>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Applications</a:t>
            </a:r>
            <a:endParaRPr/>
          </a:p>
        </p:txBody>
      </p:sp>
      <p:sp>
        <p:nvSpPr>
          <p:cNvPr id="418" name="Google Shape;418;p43"/>
          <p:cNvSpPr txBox="1"/>
          <p:nvPr/>
        </p:nvSpPr>
        <p:spPr>
          <a:xfrm>
            <a:off x="1378350" y="1410325"/>
            <a:ext cx="5901000" cy="2764800"/>
          </a:xfrm>
          <a:prstGeom prst="rect">
            <a:avLst/>
          </a:prstGeom>
          <a:noFill/>
          <a:ln>
            <a:noFill/>
          </a:ln>
        </p:spPr>
        <p:txBody>
          <a:bodyPr anchorCtr="0" anchor="t" bIns="91425" lIns="91425" spcFirstLastPara="1" rIns="91425" wrap="square" tIns="91425">
            <a:spAutoFit/>
          </a:bodyPr>
          <a:lstStyle/>
          <a:p>
            <a:pPr indent="0" lvl="0" marL="0" rtl="0" algn="l">
              <a:lnSpc>
                <a:spcPct val="110000"/>
              </a:lnSpc>
              <a:spcBef>
                <a:spcPts val="1500"/>
              </a:spcBef>
              <a:spcAft>
                <a:spcPts val="0"/>
              </a:spcAft>
              <a:buNone/>
            </a:pPr>
            <a:r>
              <a:rPr lang="en-GB" sz="2200">
                <a:solidFill>
                  <a:schemeClr val="lt1"/>
                </a:solidFill>
              </a:rPr>
              <a:t>1) Indoor Air Quality Monitoring System</a:t>
            </a:r>
            <a:endParaRPr sz="2200">
              <a:solidFill>
                <a:schemeClr val="lt1"/>
              </a:solidFill>
            </a:endParaRPr>
          </a:p>
          <a:p>
            <a:pPr indent="0" lvl="0" marL="0" rtl="0" algn="l">
              <a:lnSpc>
                <a:spcPct val="110000"/>
              </a:lnSpc>
              <a:spcBef>
                <a:spcPts val="1500"/>
              </a:spcBef>
              <a:spcAft>
                <a:spcPts val="0"/>
              </a:spcAft>
              <a:buNone/>
            </a:pPr>
            <a:r>
              <a:rPr lang="en-GB" sz="2200">
                <a:solidFill>
                  <a:schemeClr val="lt1"/>
                </a:solidFill>
              </a:rPr>
              <a:t>2) Outdoor Air Quality Monitoring System</a:t>
            </a:r>
            <a:endParaRPr sz="2200">
              <a:solidFill>
                <a:schemeClr val="lt1"/>
              </a:solidFill>
            </a:endParaRPr>
          </a:p>
          <a:p>
            <a:pPr indent="0" lvl="0" marL="0" rtl="0" algn="l">
              <a:lnSpc>
                <a:spcPct val="110000"/>
              </a:lnSpc>
              <a:spcBef>
                <a:spcPts val="1500"/>
              </a:spcBef>
              <a:spcAft>
                <a:spcPts val="0"/>
              </a:spcAft>
              <a:buNone/>
            </a:pPr>
            <a:r>
              <a:rPr lang="en-GB" sz="2200">
                <a:solidFill>
                  <a:schemeClr val="lt1"/>
                </a:solidFill>
              </a:rPr>
              <a:t>3) Particulate Matter Monitoring</a:t>
            </a:r>
            <a:endParaRPr sz="2200">
              <a:solidFill>
                <a:schemeClr val="lt1"/>
              </a:solidFill>
            </a:endParaRPr>
          </a:p>
          <a:p>
            <a:pPr indent="0" lvl="0" marL="0" rtl="0" algn="l">
              <a:lnSpc>
                <a:spcPct val="110000"/>
              </a:lnSpc>
              <a:spcBef>
                <a:spcPts val="1500"/>
              </a:spcBef>
              <a:spcAft>
                <a:spcPts val="0"/>
              </a:spcAft>
              <a:buNone/>
            </a:pPr>
            <a:r>
              <a:rPr lang="en-GB" sz="2200">
                <a:solidFill>
                  <a:schemeClr val="lt1"/>
                </a:solidFill>
              </a:rPr>
              <a:t>4) Gas Detection System:</a:t>
            </a:r>
            <a:endParaRPr sz="2200">
              <a:solidFill>
                <a:schemeClr val="lt1"/>
              </a:solidFill>
            </a:endParaRPr>
          </a:p>
          <a:p>
            <a:pPr indent="0" lvl="0" marL="0" rtl="0" algn="l">
              <a:lnSpc>
                <a:spcPct val="115000"/>
              </a:lnSpc>
              <a:spcBef>
                <a:spcPts val="800"/>
              </a:spcBef>
              <a:spcAft>
                <a:spcPts val="0"/>
              </a:spcAft>
              <a:buNone/>
            </a:pPr>
            <a:r>
              <a:t/>
            </a:r>
            <a:endParaRPr sz="1100"/>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44"/>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424" name="Google Shape;424;p44"/>
          <p:cNvSpPr txBox="1"/>
          <p:nvPr/>
        </p:nvSpPr>
        <p:spPr>
          <a:xfrm>
            <a:off x="910550" y="393750"/>
            <a:ext cx="7038900" cy="480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a:p>
            <a:pPr indent="-298450" lvl="0" marL="457200" rtl="0" algn="l">
              <a:lnSpc>
                <a:spcPct val="115000"/>
              </a:lnSpc>
              <a:spcBef>
                <a:spcPts val="1200"/>
              </a:spcBef>
              <a:spcAft>
                <a:spcPts val="0"/>
              </a:spcAft>
              <a:buClr>
                <a:schemeClr val="lt1"/>
              </a:buClr>
              <a:buSzPts val="1100"/>
              <a:buAutoNum type="arabicPeriod"/>
            </a:pPr>
            <a:r>
              <a:rPr lang="en-GB" sz="1200">
                <a:solidFill>
                  <a:schemeClr val="lt1"/>
                </a:solidFill>
              </a:rPr>
              <a:t>A SURVEY PAPER ON AIR POLLUTION MONITORING USING IOT 1 Pattar Sunil Mahesh. 2 Patil Bhushan Rajendra 3 Bodke Akshay Dnyaneshwar 4 Mr. Ulhās. V. Patil 1Pattar Sunil Mahesh, Patil Bhushan Rajendra, 3 Bodke Akshay Dnyaneshwar 5Mr.Ulhas. A. Patil, Electronics &amp; Telecommunication, SIR VISVESVARAYA INSTITUTE OF TECHNOLOGY, Maharashtra, INDIA</a:t>
            </a:r>
            <a:endParaRPr sz="1200">
              <a:solidFill>
                <a:schemeClr val="lt1"/>
              </a:solidFill>
            </a:endParaRPr>
          </a:p>
          <a:p>
            <a:pPr indent="-298450" lvl="0" marL="457200" rtl="0" algn="l">
              <a:lnSpc>
                <a:spcPct val="115000"/>
              </a:lnSpc>
              <a:spcBef>
                <a:spcPts val="0"/>
              </a:spcBef>
              <a:spcAft>
                <a:spcPts val="0"/>
              </a:spcAft>
              <a:buClr>
                <a:schemeClr val="lt1"/>
              </a:buClr>
              <a:buSzPts val="1100"/>
              <a:buAutoNum type="arabicPeriod"/>
            </a:pPr>
            <a:r>
              <a:rPr lang="en-GB" sz="1200">
                <a:solidFill>
                  <a:schemeClr val="lt1"/>
                </a:solidFill>
              </a:rPr>
              <a:t>Aware of Air: Measuring Local Air Quality using Portable Arduino-based Sensors by Nikhil Devanathan</a:t>
            </a:r>
            <a:endParaRPr sz="1200">
              <a:solidFill>
                <a:schemeClr val="lt1"/>
              </a:solidFill>
            </a:endParaRPr>
          </a:p>
          <a:p>
            <a:pPr indent="-298450" lvl="0" marL="457200" rtl="0" algn="l">
              <a:lnSpc>
                <a:spcPct val="115000"/>
              </a:lnSpc>
              <a:spcBef>
                <a:spcPts val="0"/>
              </a:spcBef>
              <a:spcAft>
                <a:spcPts val="0"/>
              </a:spcAft>
              <a:buClr>
                <a:schemeClr val="lt1"/>
              </a:buClr>
              <a:buSzPts val="1100"/>
              <a:buAutoNum type="arabicPeriod"/>
            </a:pPr>
            <a:r>
              <a:rPr lang="en-GB" sz="1200">
                <a:solidFill>
                  <a:schemeClr val="lt1"/>
                </a:solidFill>
              </a:rPr>
              <a:t>AIR QUALITY MONITORING SYSTEM Arsh Meharwal1, Anurag Sharma2, Ankit Kumar3, Anshul Singhal4 1-4Dept. of ECE, ABES Engineering College, Ghaziabad, India</a:t>
            </a:r>
            <a:endParaRPr sz="1200">
              <a:solidFill>
                <a:schemeClr val="lt1"/>
              </a:solidFill>
            </a:endParaRPr>
          </a:p>
          <a:p>
            <a:pPr indent="-298450" lvl="0" marL="457200" rtl="0" algn="l">
              <a:lnSpc>
                <a:spcPct val="115000"/>
              </a:lnSpc>
              <a:spcBef>
                <a:spcPts val="0"/>
              </a:spcBef>
              <a:spcAft>
                <a:spcPts val="0"/>
              </a:spcAft>
              <a:buClr>
                <a:schemeClr val="lt1"/>
              </a:buClr>
              <a:buSzPts val="1100"/>
              <a:buAutoNum type="arabicPeriod"/>
            </a:pPr>
            <a:r>
              <a:rPr lang="en-GB" sz="1200">
                <a:solidFill>
                  <a:schemeClr val="lt1"/>
                </a:solidFill>
              </a:rPr>
              <a:t>IMPLEMENTATION OF INDOOR AIR QUALITY MONITORING SYSTEM USING IOT AND GSM 1K.Durga Anudeepika,2K.Durga Devi,3M.Kamala,4D.Swetha, 5Dr.E.V.Krishna Rao 1Student,2Student,3Student,4Student,5Professor,Dean of</a:t>
            </a:r>
            <a:endParaRPr sz="1200">
              <a:solidFill>
                <a:schemeClr val="lt1"/>
              </a:solidFill>
            </a:endParaRPr>
          </a:p>
          <a:p>
            <a:pPr indent="0" lvl="0" marL="520700" marR="1079500" rtl="0" algn="l">
              <a:lnSpc>
                <a:spcPct val="163636"/>
              </a:lnSpc>
              <a:spcBef>
                <a:spcPts val="1200"/>
              </a:spcBef>
              <a:spcAft>
                <a:spcPts val="0"/>
              </a:spcAft>
              <a:buNone/>
            </a:pPr>
            <a:r>
              <a:rPr lang="en-GB" sz="1200">
                <a:solidFill>
                  <a:schemeClr val="lt1"/>
                </a:solidFill>
              </a:rPr>
              <a:t>Academics 1Department of Electronics and Communication Engineering LakireddyBalireddy College of Engineering,Vijayawada,India.</a:t>
            </a:r>
            <a:endParaRPr sz="1200">
              <a:solidFill>
                <a:schemeClr val="lt1"/>
              </a:solidFill>
            </a:endParaRPr>
          </a:p>
          <a:p>
            <a:pPr indent="-298450" lvl="0" marL="457200" rtl="0" algn="l">
              <a:lnSpc>
                <a:spcPct val="115000"/>
              </a:lnSpc>
              <a:spcBef>
                <a:spcPts val="1200"/>
              </a:spcBef>
              <a:spcAft>
                <a:spcPts val="0"/>
              </a:spcAft>
              <a:buClr>
                <a:schemeClr val="lt1"/>
              </a:buClr>
              <a:buSzPts val="1100"/>
              <a:buAutoNum type="arabicPeriod" startAt="5"/>
            </a:pPr>
            <a:r>
              <a:rPr lang="en-GB" sz="1200">
                <a:solidFill>
                  <a:schemeClr val="lt1"/>
                </a:solidFill>
              </a:rPr>
              <a:t>Air Quality Monitoring System Ramik Rawal School of Computer Science and Engineering (SCOPE), Vellore Institute of Technology, Gorbachev Road, Vellore, Tamil Nadu 632014, India.</a:t>
            </a:r>
            <a:endParaRPr sz="1200">
              <a:solidFill>
                <a:schemeClr val="lt1"/>
              </a:solidFill>
            </a:endParaRPr>
          </a:p>
          <a:p>
            <a:pPr indent="0" lvl="0" marL="0" rtl="0" algn="l">
              <a:spcBef>
                <a:spcPts val="1200"/>
              </a:spcBef>
              <a:spcAft>
                <a:spcPts val="0"/>
              </a:spcAft>
              <a:buNone/>
            </a:pPr>
            <a:r>
              <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Abstract</a:t>
            </a:r>
            <a:endParaRPr b="1"/>
          </a:p>
        </p:txBody>
      </p:sp>
      <p:sp>
        <p:nvSpPr>
          <p:cNvPr id="244" name="Google Shape;244;p19"/>
          <p:cNvSpPr txBox="1"/>
          <p:nvPr>
            <p:ph idx="1" type="body"/>
          </p:nvPr>
        </p:nvSpPr>
        <p:spPr>
          <a:xfrm>
            <a:off x="1151300" y="916800"/>
            <a:ext cx="7038900" cy="2911200"/>
          </a:xfrm>
          <a:prstGeom prst="rect">
            <a:avLst/>
          </a:prstGeom>
        </p:spPr>
        <p:txBody>
          <a:bodyPr anchorCtr="0" anchor="t" bIns="91425" lIns="91425" spcFirstLastPara="1" rIns="91425" wrap="square" tIns="91425">
            <a:noAutofit/>
          </a:bodyPr>
          <a:lstStyle/>
          <a:p>
            <a:pPr indent="0" lvl="0" marL="241300" marR="368300" rtl="0" algn="just">
              <a:lnSpc>
                <a:spcPct val="163636"/>
              </a:lnSpc>
              <a:spcBef>
                <a:spcPts val="800"/>
              </a:spcBef>
              <a:spcAft>
                <a:spcPts val="0"/>
              </a:spcAft>
              <a:buNone/>
            </a:pPr>
            <a:r>
              <a:rPr lang="en-GB" sz="1400">
                <a:latin typeface="Arial"/>
                <a:ea typeface="Arial"/>
                <a:cs typeface="Arial"/>
                <a:sym typeface="Arial"/>
              </a:rPr>
              <a:t>Environmental air parameters directly affect our daily quality of life, and they can change from day to day or even hour to hour.</a:t>
            </a:r>
            <a:endParaRPr sz="1400">
              <a:latin typeface="Arial"/>
              <a:ea typeface="Arial"/>
              <a:cs typeface="Arial"/>
              <a:sym typeface="Arial"/>
            </a:endParaRPr>
          </a:p>
          <a:p>
            <a:pPr indent="0" lvl="0" marL="241300" marR="457200" rtl="0" algn="just">
              <a:lnSpc>
                <a:spcPct val="163636"/>
              </a:lnSpc>
              <a:spcBef>
                <a:spcPts val="1200"/>
              </a:spcBef>
              <a:spcAft>
                <a:spcPts val="0"/>
              </a:spcAft>
              <a:buNone/>
            </a:pPr>
            <a:r>
              <a:rPr lang="en-GB" sz="1400">
                <a:latin typeface="Arial"/>
                <a:ea typeface="Arial"/>
                <a:cs typeface="Arial"/>
                <a:sym typeface="Arial"/>
              </a:rPr>
              <a:t>With rapid industrialization over the past few decades, there is a dramatically increasing demand for people to monitor the local air quality to know how they live and what they breathe.</a:t>
            </a:r>
            <a:endParaRPr sz="1400">
              <a:latin typeface="Arial"/>
              <a:ea typeface="Arial"/>
              <a:cs typeface="Arial"/>
              <a:sym typeface="Arial"/>
            </a:endParaRPr>
          </a:p>
          <a:p>
            <a:pPr indent="0" lvl="0" marL="241300" rtl="0" algn="just">
              <a:lnSpc>
                <a:spcPct val="109090"/>
              </a:lnSpc>
              <a:spcBef>
                <a:spcPts val="1200"/>
              </a:spcBef>
              <a:spcAft>
                <a:spcPts val="0"/>
              </a:spcAft>
              <a:buNone/>
            </a:pPr>
            <a:r>
              <a:rPr lang="en-GB" sz="1400">
                <a:latin typeface="Arial"/>
                <a:ea typeface="Arial"/>
                <a:cs typeface="Arial"/>
                <a:sym typeface="Arial"/>
              </a:rPr>
              <a:t>In this work, we proposed an air monitoring system based on the Arduino platform.</a:t>
            </a:r>
            <a:endParaRPr sz="1400">
              <a:latin typeface="Arial"/>
              <a:ea typeface="Arial"/>
              <a:cs typeface="Arial"/>
              <a:sym typeface="Arial"/>
            </a:endParaRPr>
          </a:p>
          <a:p>
            <a:pPr indent="0" lvl="0" marL="241300" marR="50800" rtl="0" algn="l">
              <a:lnSpc>
                <a:spcPct val="163636"/>
              </a:lnSpc>
              <a:spcBef>
                <a:spcPts val="700"/>
              </a:spcBef>
              <a:spcAft>
                <a:spcPts val="0"/>
              </a:spcAft>
              <a:buNone/>
            </a:pPr>
            <a:r>
              <a:rPr lang="en-GB" sz="1400">
                <a:latin typeface="Arial"/>
                <a:ea typeface="Arial"/>
                <a:cs typeface="Arial"/>
                <a:sym typeface="Arial"/>
              </a:rPr>
              <a:t>This environmental air monitoring system is designed to provide an efficient, straightforward and robust solution to monitor the air quality continuously and in real-time. It is a portable system that integrates multiple sensors into a single unit and can be placed anywhere.</a:t>
            </a:r>
            <a:endParaRPr sz="1400">
              <a:latin typeface="Arial"/>
              <a:ea typeface="Arial"/>
              <a:cs typeface="Arial"/>
              <a:sym typeface="Arial"/>
            </a:endParaRPr>
          </a:p>
          <a:p>
            <a:pPr indent="0" lvl="0" marL="0" rtl="0" algn="l">
              <a:spcBef>
                <a:spcPts val="0"/>
              </a:spcBef>
              <a:spcAft>
                <a:spcPts val="1600"/>
              </a:spcAft>
              <a:buNone/>
            </a:pPr>
            <a:r>
              <a:t/>
            </a:r>
            <a:endParaRPr sz="1700">
              <a:highlight>
                <a:srgbClr val="000000"/>
              </a:highlight>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Introduction</a:t>
            </a:r>
            <a:endParaRPr b="1"/>
          </a:p>
        </p:txBody>
      </p:sp>
      <p:sp>
        <p:nvSpPr>
          <p:cNvPr id="250" name="Google Shape;250;p20"/>
          <p:cNvSpPr txBox="1"/>
          <p:nvPr/>
        </p:nvSpPr>
        <p:spPr>
          <a:xfrm>
            <a:off x="1136400" y="922200"/>
            <a:ext cx="6871200" cy="4116300"/>
          </a:xfrm>
          <a:prstGeom prst="rect">
            <a:avLst/>
          </a:prstGeom>
          <a:noFill/>
          <a:ln>
            <a:noFill/>
          </a:ln>
        </p:spPr>
        <p:txBody>
          <a:bodyPr anchorCtr="0" anchor="t" bIns="91425" lIns="91425" spcFirstLastPara="1" rIns="91425" wrap="square" tIns="91425">
            <a:spAutoFit/>
          </a:bodyPr>
          <a:lstStyle/>
          <a:p>
            <a:pPr indent="0" lvl="0" marL="63500" marR="165100" rtl="0" algn="l">
              <a:lnSpc>
                <a:spcPct val="163636"/>
              </a:lnSpc>
              <a:spcBef>
                <a:spcPts val="1200"/>
              </a:spcBef>
              <a:spcAft>
                <a:spcPts val="0"/>
              </a:spcAft>
              <a:buNone/>
            </a:pPr>
            <a:r>
              <a:rPr lang="en-GB" sz="1250">
                <a:solidFill>
                  <a:schemeClr val="lt1"/>
                </a:solidFill>
              </a:rPr>
              <a:t>The atmosphere is a chaotic system, air condition is influenced by many factors and can change quickly. Air condition and quality directly affect people’s daily lives, such as their commute to work and the safety of outdoor activities.</a:t>
            </a:r>
            <a:endParaRPr sz="1250">
              <a:solidFill>
                <a:schemeClr val="lt1"/>
              </a:solidFill>
            </a:endParaRPr>
          </a:p>
          <a:p>
            <a:pPr indent="0" lvl="0" marL="63500" marR="114300" rtl="0" algn="l">
              <a:lnSpc>
                <a:spcPct val="163636"/>
              </a:lnSpc>
              <a:spcBef>
                <a:spcPts val="1200"/>
              </a:spcBef>
              <a:spcAft>
                <a:spcPts val="0"/>
              </a:spcAft>
              <a:buNone/>
            </a:pPr>
            <a:r>
              <a:rPr lang="en-GB" sz="1250">
                <a:solidFill>
                  <a:schemeClr val="lt1"/>
                </a:solidFill>
              </a:rPr>
              <a:t>Therefore, it is useful to develop a single mobile device that is a fully automated mobile device that can capture measurements at any location for short-term and long-term analysis. This proposed environmental monitoring system can give real time measurements of 5 air parameters and record the results on a host computer for future studies.</a:t>
            </a:r>
            <a:endParaRPr sz="1250">
              <a:solidFill>
                <a:schemeClr val="lt1"/>
              </a:solidFill>
            </a:endParaRPr>
          </a:p>
          <a:p>
            <a:pPr indent="0" lvl="0" marL="63500" rtl="0" algn="l">
              <a:lnSpc>
                <a:spcPct val="115000"/>
              </a:lnSpc>
              <a:spcBef>
                <a:spcPts val="1200"/>
              </a:spcBef>
              <a:spcAft>
                <a:spcPts val="0"/>
              </a:spcAft>
              <a:buNone/>
            </a:pPr>
            <a:r>
              <a:rPr lang="en-GB" sz="1250">
                <a:solidFill>
                  <a:schemeClr val="lt1"/>
                </a:solidFill>
              </a:rPr>
              <a:t>The system integrates O2、Dust、CO2、temperature and humidity sensors into one single</a:t>
            </a:r>
            <a:endParaRPr sz="1250">
              <a:solidFill>
                <a:schemeClr val="lt1"/>
              </a:solidFill>
            </a:endParaRPr>
          </a:p>
          <a:p>
            <a:pPr indent="0" lvl="0" marL="63500" rtl="0" algn="l">
              <a:lnSpc>
                <a:spcPct val="109090"/>
              </a:lnSpc>
              <a:spcBef>
                <a:spcPts val="600"/>
              </a:spcBef>
              <a:spcAft>
                <a:spcPts val="0"/>
              </a:spcAft>
              <a:buNone/>
            </a:pPr>
            <a:r>
              <a:rPr lang="en-GB" sz="1250">
                <a:solidFill>
                  <a:schemeClr val="lt1"/>
                </a:solidFill>
              </a:rPr>
              <a:t>unit and utilizes an Arduino Uno R3 as the controller component.</a:t>
            </a:r>
            <a:endParaRPr sz="1250">
              <a:solidFill>
                <a:schemeClr val="lt1"/>
              </a:solidFill>
            </a:endParaRPr>
          </a:p>
          <a:p>
            <a:pPr indent="0" lvl="0" marL="63500" marR="63500" rtl="0" algn="l">
              <a:lnSpc>
                <a:spcPct val="163636"/>
              </a:lnSpc>
              <a:spcBef>
                <a:spcPts val="700"/>
              </a:spcBef>
              <a:spcAft>
                <a:spcPts val="0"/>
              </a:spcAft>
              <a:buNone/>
            </a:pPr>
            <a:r>
              <a:rPr lang="en-GB" sz="1250">
                <a:solidFill>
                  <a:schemeClr val="lt1"/>
                </a:solidFill>
              </a:rPr>
              <a:t>The proposed system provides a user friendly, low cost, and portable solution to monitor multiple environmental air parameters.</a:t>
            </a:r>
            <a:endParaRPr sz="1250">
              <a:solidFill>
                <a:schemeClr val="lt1"/>
              </a:solidFill>
            </a:endParaRPr>
          </a:p>
          <a:p>
            <a:pPr indent="0" lvl="0" marL="0" rtl="0" algn="l">
              <a:spcBef>
                <a:spcPts val="0"/>
              </a:spcBef>
              <a:spcAft>
                <a:spcPts val="0"/>
              </a:spcAft>
              <a:buNone/>
            </a:pPr>
            <a:r>
              <a:t/>
            </a:r>
            <a:endParaRPr sz="125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Project objective</a:t>
            </a:r>
            <a:endParaRPr b="1"/>
          </a:p>
        </p:txBody>
      </p:sp>
      <p:sp>
        <p:nvSpPr>
          <p:cNvPr id="256" name="Google Shape;256;p21"/>
          <p:cNvSpPr txBox="1"/>
          <p:nvPr>
            <p:ph idx="1" type="body"/>
          </p:nvPr>
        </p:nvSpPr>
        <p:spPr>
          <a:xfrm>
            <a:off x="4456600" y="903025"/>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600"/>
              </a:spcBef>
              <a:spcAft>
                <a:spcPts val="0"/>
              </a:spcAft>
              <a:buClr>
                <a:schemeClr val="lt1"/>
              </a:buClr>
              <a:buSzPts val="1800"/>
              <a:buFont typeface="Arial"/>
              <a:buAutoNum type="arabicPeriod"/>
            </a:pPr>
            <a:r>
              <a:rPr lang="en-GB" sz="1900">
                <a:solidFill>
                  <a:schemeClr val="lt1"/>
                </a:solidFill>
                <a:latin typeface="Arial"/>
                <a:ea typeface="Arial"/>
                <a:cs typeface="Arial"/>
                <a:sym typeface="Arial"/>
              </a:rPr>
              <a:t>To study and understand the process of particle detection by arduino</a:t>
            </a:r>
            <a:endParaRPr sz="1900">
              <a:solidFill>
                <a:schemeClr val="lt1"/>
              </a:solidFill>
              <a:latin typeface="Arial"/>
              <a:ea typeface="Arial"/>
              <a:cs typeface="Arial"/>
              <a:sym typeface="Arial"/>
            </a:endParaRPr>
          </a:p>
          <a:p>
            <a:pPr indent="-342900" lvl="0" marL="457200" rtl="0" algn="l">
              <a:spcBef>
                <a:spcPts val="0"/>
              </a:spcBef>
              <a:spcAft>
                <a:spcPts val="0"/>
              </a:spcAft>
              <a:buClr>
                <a:schemeClr val="lt1"/>
              </a:buClr>
              <a:buSzPts val="1800"/>
              <a:buFont typeface="Arial"/>
              <a:buAutoNum type="arabicPeriod"/>
            </a:pPr>
            <a:r>
              <a:rPr lang="en-GB" sz="1900">
                <a:solidFill>
                  <a:schemeClr val="lt1"/>
                </a:solidFill>
                <a:latin typeface="Arial"/>
                <a:ea typeface="Arial"/>
                <a:cs typeface="Arial"/>
                <a:sym typeface="Arial"/>
              </a:rPr>
              <a:t>Implementation of gp2y1010 Dust and Particulate Matter Sensor and sensors with arduino</a:t>
            </a:r>
            <a:endParaRPr sz="1900">
              <a:solidFill>
                <a:schemeClr val="lt1"/>
              </a:solidFill>
              <a:latin typeface="Arial"/>
              <a:ea typeface="Arial"/>
              <a:cs typeface="Arial"/>
              <a:sym typeface="Arial"/>
            </a:endParaRPr>
          </a:p>
          <a:p>
            <a:pPr indent="-349250" lvl="0" marL="457200" rtl="0" algn="l">
              <a:lnSpc>
                <a:spcPct val="6818"/>
              </a:lnSpc>
              <a:spcBef>
                <a:spcPts val="0"/>
              </a:spcBef>
              <a:spcAft>
                <a:spcPts val="0"/>
              </a:spcAft>
              <a:buClr>
                <a:schemeClr val="lt1"/>
              </a:buClr>
              <a:buSzPts val="1900"/>
              <a:buFont typeface="Arial"/>
              <a:buAutoNum type="arabicPeriod"/>
            </a:pPr>
            <a:r>
              <a:rPr lang="en-GB" sz="1900">
                <a:solidFill>
                  <a:schemeClr val="lt1"/>
                </a:solidFill>
                <a:latin typeface="Arial"/>
                <a:ea typeface="Arial"/>
                <a:cs typeface="Arial"/>
                <a:sym typeface="Arial"/>
              </a:rPr>
              <a:t>Measurement of the quality of air</a:t>
            </a:r>
            <a:endParaRPr sz="1900">
              <a:solidFill>
                <a:schemeClr val="lt1"/>
              </a:solidFill>
              <a:latin typeface="Arial"/>
              <a:ea typeface="Arial"/>
              <a:cs typeface="Arial"/>
              <a:sym typeface="Arial"/>
            </a:endParaRPr>
          </a:p>
          <a:p>
            <a:pPr indent="-342900" lvl="0" marL="457200" rtl="0" algn="l">
              <a:spcBef>
                <a:spcPts val="0"/>
              </a:spcBef>
              <a:spcAft>
                <a:spcPts val="0"/>
              </a:spcAft>
              <a:buClr>
                <a:schemeClr val="lt1"/>
              </a:buClr>
              <a:buSzPts val="1800"/>
              <a:buFont typeface="Arial"/>
              <a:buAutoNum type="arabicPeriod"/>
            </a:pPr>
            <a:r>
              <a:rPr lang="en-GB" sz="1900">
                <a:solidFill>
                  <a:schemeClr val="lt1"/>
                </a:solidFill>
                <a:latin typeface="Arial"/>
                <a:ea typeface="Arial"/>
                <a:cs typeface="Arial"/>
                <a:sym typeface="Arial"/>
              </a:rPr>
              <a:t>Real time measurement of the 5 data in any place</a:t>
            </a:r>
            <a:endParaRPr sz="1900">
              <a:solidFill>
                <a:schemeClr val="lt1"/>
              </a:solidFill>
              <a:latin typeface="Arial"/>
              <a:ea typeface="Arial"/>
              <a:cs typeface="Arial"/>
              <a:sym typeface="Arial"/>
            </a:endParaRPr>
          </a:p>
          <a:p>
            <a:pPr indent="0" lvl="0" marL="457200" rtl="0" algn="l">
              <a:spcBef>
                <a:spcPts val="1200"/>
              </a:spcBef>
              <a:spcAft>
                <a:spcPts val="0"/>
              </a:spcAft>
              <a:buNone/>
            </a:pPr>
            <a:r>
              <a:t/>
            </a:r>
            <a:endParaRPr sz="1900">
              <a:solidFill>
                <a:schemeClr val="lt1"/>
              </a:solidFill>
              <a:latin typeface="Arial"/>
              <a:ea typeface="Arial"/>
              <a:cs typeface="Arial"/>
              <a:sym typeface="Arial"/>
            </a:endParaRPr>
          </a:p>
          <a:p>
            <a:pPr indent="0" lvl="0" marL="457200" rtl="0" algn="l">
              <a:spcBef>
                <a:spcPts val="1200"/>
              </a:spcBef>
              <a:spcAft>
                <a:spcPts val="0"/>
              </a:spcAft>
              <a:buNone/>
            </a:pPr>
            <a:r>
              <a:t/>
            </a:r>
            <a:endParaRPr sz="1900">
              <a:solidFill>
                <a:schemeClr val="lt1"/>
              </a:solidFill>
              <a:latin typeface="Arial"/>
              <a:ea typeface="Arial"/>
              <a:cs typeface="Arial"/>
              <a:sym typeface="Arial"/>
            </a:endParaRPr>
          </a:p>
          <a:p>
            <a:pPr indent="0" lvl="0" marL="0" rtl="0" algn="l">
              <a:spcBef>
                <a:spcPts val="1200"/>
              </a:spcBef>
              <a:spcAft>
                <a:spcPts val="1600"/>
              </a:spcAft>
              <a:buNone/>
            </a:pPr>
            <a:r>
              <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Methodology</a:t>
            </a:r>
            <a:endParaRPr b="1"/>
          </a:p>
        </p:txBody>
      </p:sp>
      <p:sp>
        <p:nvSpPr>
          <p:cNvPr id="262" name="Google Shape;262;p22"/>
          <p:cNvSpPr txBox="1"/>
          <p:nvPr>
            <p:ph idx="1" type="body"/>
          </p:nvPr>
        </p:nvSpPr>
        <p:spPr>
          <a:xfrm>
            <a:off x="544925" y="1429400"/>
            <a:ext cx="7947900" cy="2415900"/>
          </a:xfrm>
          <a:prstGeom prst="rect">
            <a:avLst/>
          </a:prstGeom>
        </p:spPr>
        <p:txBody>
          <a:bodyPr anchorCtr="0" anchor="t" bIns="91425" lIns="91425" spcFirstLastPara="1" rIns="91425" wrap="square" tIns="91425">
            <a:noAutofit/>
          </a:bodyPr>
          <a:lstStyle/>
          <a:p>
            <a:pPr indent="0" lvl="0" marL="63500" marR="444500" rtl="0" algn="l">
              <a:lnSpc>
                <a:spcPct val="163636"/>
              </a:lnSpc>
              <a:spcBef>
                <a:spcPts val="800"/>
              </a:spcBef>
              <a:spcAft>
                <a:spcPts val="0"/>
              </a:spcAft>
              <a:buNone/>
            </a:pPr>
            <a:r>
              <a:rPr lang="en-GB" sz="1400">
                <a:latin typeface="Arial"/>
                <a:ea typeface="Arial"/>
                <a:cs typeface="Arial"/>
                <a:sym typeface="Arial"/>
              </a:rPr>
              <a:t>This system works by collecting data of specific environmental parameters, including gas contents and the amount of dust present in the air. The system has five fixed sensors and an additional connection port for an extra gas sensor. The five fixed sensors monitor six types of air parameters: Dust, humidity, temperature, CO2, O2, . The extra sensor can be chosen from multiple types of gas sensors that are compatible with this device, such as CO, SO2, and O3.</a:t>
            </a:r>
            <a:endParaRPr sz="1400">
              <a:latin typeface="Arial"/>
              <a:ea typeface="Arial"/>
              <a:cs typeface="Arial"/>
              <a:sym typeface="Arial"/>
            </a:endParaRPr>
          </a:p>
          <a:p>
            <a:pPr indent="0" lvl="0" marL="63500" marR="381000" rtl="0" algn="l">
              <a:lnSpc>
                <a:spcPct val="163636"/>
              </a:lnSpc>
              <a:spcBef>
                <a:spcPts val="700"/>
              </a:spcBef>
              <a:spcAft>
                <a:spcPts val="0"/>
              </a:spcAft>
              <a:buNone/>
            </a:pPr>
            <a:r>
              <a:rPr lang="en-GB" sz="1400">
                <a:latin typeface="Arial"/>
                <a:ea typeface="Arial"/>
                <a:cs typeface="Arial"/>
                <a:sym typeface="Arial"/>
              </a:rPr>
              <a:t>In general, after sensor modules detect the air environmental variables, they generate either analog data or digital data depending on the sensor type for further processing. An analog to digital converter is utilized to convert analog data into a digital signal.</a:t>
            </a:r>
            <a:endParaRPr sz="1400">
              <a:latin typeface="Arial"/>
              <a:ea typeface="Arial"/>
              <a:cs typeface="Arial"/>
              <a:sym typeface="Arial"/>
            </a:endParaRPr>
          </a:p>
          <a:p>
            <a:pPr indent="0" lvl="0" marL="0" rtl="0" algn="l">
              <a:spcBef>
                <a:spcPts val="0"/>
              </a:spcBef>
              <a:spcAft>
                <a:spcPts val="1600"/>
              </a:spcAft>
              <a:buNone/>
            </a:pPr>
            <a:r>
              <a:t/>
            </a:r>
            <a:endParaRPr>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23"/>
          <p:cNvPicPr preferRelativeResize="0"/>
          <p:nvPr/>
        </p:nvPicPr>
        <p:blipFill>
          <a:blip r:embed="rId3">
            <a:alphaModFix/>
          </a:blip>
          <a:stretch>
            <a:fillRect/>
          </a:stretch>
        </p:blipFill>
        <p:spPr>
          <a:xfrm>
            <a:off x="1435300" y="1051075"/>
            <a:ext cx="6078676" cy="3737651"/>
          </a:xfrm>
          <a:prstGeom prst="rect">
            <a:avLst/>
          </a:prstGeom>
          <a:noFill/>
          <a:ln>
            <a:noFill/>
          </a:ln>
        </p:spPr>
      </p:pic>
      <p:sp>
        <p:nvSpPr>
          <p:cNvPr id="268" name="Google Shape;268;p23"/>
          <p:cNvSpPr txBox="1"/>
          <p:nvPr/>
        </p:nvSpPr>
        <p:spPr>
          <a:xfrm>
            <a:off x="1791075" y="288675"/>
            <a:ext cx="5428200" cy="5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900">
                <a:solidFill>
                  <a:schemeClr val="lt1"/>
                </a:solidFill>
                <a:latin typeface="Montserrat"/>
                <a:ea typeface="Montserrat"/>
                <a:cs typeface="Montserrat"/>
                <a:sym typeface="Montserrat"/>
              </a:rPr>
              <a:t>Block Diagram of the Proposed System</a:t>
            </a:r>
            <a:endParaRPr b="1" sz="1900">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pic>
        <p:nvPicPr>
          <p:cNvPr id="273" name="Google Shape;273;p24"/>
          <p:cNvPicPr preferRelativeResize="0"/>
          <p:nvPr/>
        </p:nvPicPr>
        <p:blipFill>
          <a:blip r:embed="rId3">
            <a:alphaModFix/>
          </a:blip>
          <a:stretch>
            <a:fillRect/>
          </a:stretch>
        </p:blipFill>
        <p:spPr>
          <a:xfrm>
            <a:off x="2673325" y="838050"/>
            <a:ext cx="3915650" cy="4203875"/>
          </a:xfrm>
          <a:prstGeom prst="rect">
            <a:avLst/>
          </a:prstGeom>
          <a:noFill/>
          <a:ln>
            <a:noFill/>
          </a:ln>
        </p:spPr>
      </p:pic>
      <p:sp>
        <p:nvSpPr>
          <p:cNvPr id="274" name="Google Shape;274;p24"/>
          <p:cNvSpPr txBox="1"/>
          <p:nvPr/>
        </p:nvSpPr>
        <p:spPr>
          <a:xfrm>
            <a:off x="2421300" y="176875"/>
            <a:ext cx="4401600" cy="47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800">
                <a:solidFill>
                  <a:schemeClr val="lt1"/>
                </a:solidFill>
                <a:latin typeface="Montserrat"/>
                <a:ea typeface="Montserrat"/>
                <a:cs typeface="Montserrat"/>
                <a:sym typeface="Montserrat"/>
              </a:rPr>
              <a:t>Flow Diagram Of the System</a:t>
            </a:r>
            <a:endParaRPr b="1" sz="1800">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5"/>
          <p:cNvSpPr txBox="1"/>
          <p:nvPr>
            <p:ph type="title"/>
          </p:nvPr>
        </p:nvSpPr>
        <p:spPr>
          <a:xfrm>
            <a:off x="1767150" y="323600"/>
            <a:ext cx="5609700" cy="5985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GB"/>
              <a:t>Hardware </a:t>
            </a:r>
            <a:endParaRPr b="1"/>
          </a:p>
        </p:txBody>
      </p:sp>
      <p:pic>
        <p:nvPicPr>
          <p:cNvPr id="280" name="Google Shape;280;p25"/>
          <p:cNvPicPr preferRelativeResize="0"/>
          <p:nvPr/>
        </p:nvPicPr>
        <p:blipFill>
          <a:blip r:embed="rId3">
            <a:alphaModFix/>
          </a:blip>
          <a:stretch>
            <a:fillRect/>
          </a:stretch>
        </p:blipFill>
        <p:spPr>
          <a:xfrm>
            <a:off x="492850" y="1656050"/>
            <a:ext cx="1739253" cy="1304450"/>
          </a:xfrm>
          <a:prstGeom prst="rect">
            <a:avLst/>
          </a:prstGeom>
          <a:noFill/>
          <a:ln>
            <a:noFill/>
          </a:ln>
        </p:spPr>
      </p:pic>
      <p:sp>
        <p:nvSpPr>
          <p:cNvPr id="281" name="Google Shape;281;p25"/>
          <p:cNvSpPr txBox="1"/>
          <p:nvPr/>
        </p:nvSpPr>
        <p:spPr>
          <a:xfrm>
            <a:off x="2352700" y="2108175"/>
            <a:ext cx="21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Arduino  UNO R3</a:t>
            </a:r>
            <a:endParaRPr>
              <a:solidFill>
                <a:schemeClr val="lt1"/>
              </a:solidFill>
              <a:latin typeface="Lato"/>
              <a:ea typeface="Lato"/>
              <a:cs typeface="Lato"/>
              <a:sym typeface="Lato"/>
            </a:endParaRPr>
          </a:p>
        </p:txBody>
      </p:sp>
      <p:pic>
        <p:nvPicPr>
          <p:cNvPr id="282" name="Google Shape;282;p25"/>
          <p:cNvPicPr preferRelativeResize="0"/>
          <p:nvPr/>
        </p:nvPicPr>
        <p:blipFill>
          <a:blip r:embed="rId4">
            <a:alphaModFix/>
          </a:blip>
          <a:stretch>
            <a:fillRect/>
          </a:stretch>
        </p:blipFill>
        <p:spPr>
          <a:xfrm>
            <a:off x="541063" y="3438925"/>
            <a:ext cx="1642825" cy="1232125"/>
          </a:xfrm>
          <a:prstGeom prst="rect">
            <a:avLst/>
          </a:prstGeom>
          <a:noFill/>
          <a:ln>
            <a:noFill/>
          </a:ln>
        </p:spPr>
      </p:pic>
      <p:sp>
        <p:nvSpPr>
          <p:cNvPr id="283" name="Google Shape;283;p25"/>
          <p:cNvSpPr txBox="1"/>
          <p:nvPr/>
        </p:nvSpPr>
        <p:spPr>
          <a:xfrm>
            <a:off x="2429775" y="3739300"/>
            <a:ext cx="1642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MQ 135 Gas Sensor</a:t>
            </a:r>
            <a:endParaRPr>
              <a:solidFill>
                <a:schemeClr val="lt1"/>
              </a:solidFill>
              <a:latin typeface="Lato"/>
              <a:ea typeface="Lato"/>
              <a:cs typeface="Lato"/>
              <a:sym typeface="Lato"/>
            </a:endParaRPr>
          </a:p>
        </p:txBody>
      </p:sp>
      <p:pic>
        <p:nvPicPr>
          <p:cNvPr id="284" name="Google Shape;284;p25"/>
          <p:cNvPicPr preferRelativeResize="0"/>
          <p:nvPr/>
        </p:nvPicPr>
        <p:blipFill>
          <a:blip r:embed="rId5">
            <a:alphaModFix/>
          </a:blip>
          <a:stretch>
            <a:fillRect/>
          </a:stretch>
        </p:blipFill>
        <p:spPr>
          <a:xfrm>
            <a:off x="4573300" y="1656050"/>
            <a:ext cx="1142026" cy="1304450"/>
          </a:xfrm>
          <a:prstGeom prst="rect">
            <a:avLst/>
          </a:prstGeom>
          <a:noFill/>
          <a:ln>
            <a:noFill/>
          </a:ln>
        </p:spPr>
      </p:pic>
      <p:sp>
        <p:nvSpPr>
          <p:cNvPr id="285" name="Google Shape;285;p25"/>
          <p:cNvSpPr txBox="1"/>
          <p:nvPr/>
        </p:nvSpPr>
        <p:spPr>
          <a:xfrm>
            <a:off x="5835925" y="2108175"/>
            <a:ext cx="1546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lt1"/>
                </a:solidFill>
                <a:latin typeface="Lato"/>
                <a:ea typeface="Lato"/>
                <a:cs typeface="Lato"/>
                <a:sym typeface="Lato"/>
              </a:rPr>
              <a:t>DHT 11 Sensor</a:t>
            </a:r>
            <a:endParaRPr sz="1200">
              <a:solidFill>
                <a:schemeClr val="lt1"/>
              </a:solidFill>
              <a:latin typeface="Lato"/>
              <a:ea typeface="Lato"/>
              <a:cs typeface="Lato"/>
              <a:sym typeface="Lato"/>
            </a:endParaRPr>
          </a:p>
        </p:txBody>
      </p:sp>
      <p:pic>
        <p:nvPicPr>
          <p:cNvPr id="286" name="Google Shape;286;p25"/>
          <p:cNvPicPr preferRelativeResize="0"/>
          <p:nvPr/>
        </p:nvPicPr>
        <p:blipFill>
          <a:blip r:embed="rId6">
            <a:alphaModFix/>
          </a:blip>
          <a:stretch>
            <a:fillRect/>
          </a:stretch>
        </p:blipFill>
        <p:spPr>
          <a:xfrm>
            <a:off x="4224975" y="3431027"/>
            <a:ext cx="1875624" cy="1076151"/>
          </a:xfrm>
          <a:prstGeom prst="rect">
            <a:avLst/>
          </a:prstGeom>
          <a:noFill/>
          <a:ln>
            <a:noFill/>
          </a:ln>
        </p:spPr>
      </p:pic>
      <p:sp>
        <p:nvSpPr>
          <p:cNvPr id="287" name="Google Shape;287;p25"/>
          <p:cNvSpPr txBox="1"/>
          <p:nvPr/>
        </p:nvSpPr>
        <p:spPr>
          <a:xfrm>
            <a:off x="6309350" y="3795725"/>
            <a:ext cx="1739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lt1"/>
                </a:solidFill>
                <a:latin typeface="Lato"/>
                <a:ea typeface="Lato"/>
                <a:cs typeface="Lato"/>
                <a:sym typeface="Lato"/>
              </a:rPr>
              <a:t>Gp2y1010 Dust Sensor</a:t>
            </a:r>
            <a:endParaRPr sz="1200">
              <a:solidFill>
                <a:schemeClr val="lt1"/>
              </a:solidFill>
              <a:latin typeface="Lato"/>
              <a:ea typeface="Lato"/>
              <a:cs typeface="Lato"/>
              <a:sym typeface="Lato"/>
            </a:endParaRPr>
          </a:p>
        </p:txBody>
      </p:sp>
      <p:pic>
        <p:nvPicPr>
          <p:cNvPr id="288" name="Google Shape;288;p25"/>
          <p:cNvPicPr preferRelativeResize="0"/>
          <p:nvPr/>
        </p:nvPicPr>
        <p:blipFill>
          <a:blip r:embed="rId7">
            <a:alphaModFix/>
          </a:blip>
          <a:stretch>
            <a:fillRect/>
          </a:stretch>
        </p:blipFill>
        <p:spPr>
          <a:xfrm>
            <a:off x="7685700" y="1692213"/>
            <a:ext cx="1232125" cy="1232125"/>
          </a:xfrm>
          <a:prstGeom prst="rect">
            <a:avLst/>
          </a:prstGeom>
          <a:noFill/>
          <a:ln>
            <a:noFill/>
          </a:ln>
        </p:spPr>
      </p:pic>
      <p:sp>
        <p:nvSpPr>
          <p:cNvPr id="289" name="Google Shape;289;p25"/>
          <p:cNvSpPr txBox="1"/>
          <p:nvPr/>
        </p:nvSpPr>
        <p:spPr>
          <a:xfrm>
            <a:off x="7651213" y="3030825"/>
            <a:ext cx="13011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900">
                <a:solidFill>
                  <a:schemeClr val="lt1"/>
                </a:solidFill>
                <a:latin typeface="Montserrat"/>
                <a:ea typeface="Montserrat"/>
                <a:cs typeface="Montserrat"/>
                <a:sym typeface="Montserrat"/>
              </a:rPr>
              <a:t>HC-05 Bluetooth Module</a:t>
            </a:r>
            <a:endParaRPr sz="900">
              <a:solidFill>
                <a:schemeClr val="lt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